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0" r:id="rId2"/>
    <p:sldId id="257" r:id="rId3"/>
    <p:sldId id="266" r:id="rId4"/>
    <p:sldId id="258" r:id="rId5"/>
    <p:sldId id="268" r:id="rId6"/>
    <p:sldId id="269" r:id="rId7"/>
    <p:sldId id="270" r:id="rId8"/>
    <p:sldId id="271" r:id="rId9"/>
    <p:sldId id="272" r:id="rId10"/>
    <p:sldId id="288" r:id="rId11"/>
    <p:sldId id="273" r:id="rId12"/>
    <p:sldId id="261" r:id="rId13"/>
    <p:sldId id="259" r:id="rId14"/>
    <p:sldId id="285" r:id="rId15"/>
    <p:sldId id="264" r:id="rId16"/>
    <p:sldId id="294" r:id="rId17"/>
    <p:sldId id="295" r:id="rId18"/>
    <p:sldId id="284" r:id="rId19"/>
    <p:sldId id="267" r:id="rId20"/>
    <p:sldId id="293" r:id="rId21"/>
    <p:sldId id="290" r:id="rId22"/>
    <p:sldId id="292" r:id="rId23"/>
    <p:sldId id="291" r:id="rId24"/>
    <p:sldId id="274" r:id="rId25"/>
    <p:sldId id="289" r:id="rId26"/>
    <p:sldId id="296" r:id="rId27"/>
    <p:sldId id="297" r:id="rId28"/>
    <p:sldId id="304" r:id="rId29"/>
    <p:sldId id="300" r:id="rId30"/>
    <p:sldId id="298" r:id="rId31"/>
    <p:sldId id="299" r:id="rId32"/>
    <p:sldId id="276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gining" id="{ADCFE148-B4F2-44EC-AF6F-17C9443F8A2C}">
          <p14:sldIdLst>
            <p14:sldId id="260"/>
            <p14:sldId id="257"/>
          </p14:sldIdLst>
        </p14:section>
        <p14:section name="CHWu" id="{CB9F74D5-5FF5-4271-8640-B58A44ACBDCE}">
          <p14:sldIdLst>
            <p14:sldId id="266"/>
            <p14:sldId id="258"/>
            <p14:sldId id="268"/>
            <p14:sldId id="269"/>
            <p14:sldId id="270"/>
            <p14:sldId id="271"/>
            <p14:sldId id="272"/>
            <p14:sldId id="288"/>
            <p14:sldId id="273"/>
          </p14:sldIdLst>
        </p14:section>
        <p14:section name="TWSu" id="{A147146B-0A4C-4CBE-9748-2282B549419E}">
          <p14:sldIdLst>
            <p14:sldId id="261"/>
            <p14:sldId id="259"/>
            <p14:sldId id="285"/>
            <p14:sldId id="264"/>
            <p14:sldId id="294"/>
            <p14:sldId id="295"/>
            <p14:sldId id="284"/>
          </p14:sldIdLst>
        </p14:section>
        <p14:section name="WYYang" id="{84690A48-F4B1-4032-88D9-2FF2802BF89A}">
          <p14:sldIdLst>
            <p14:sldId id="267"/>
            <p14:sldId id="293"/>
            <p14:sldId id="290"/>
            <p14:sldId id="292"/>
            <p14:sldId id="291"/>
            <p14:sldId id="274"/>
            <p14:sldId id="289"/>
            <p14:sldId id="296"/>
            <p14:sldId id="297"/>
            <p14:sldId id="304"/>
            <p14:sldId id="300"/>
            <p14:sldId id="298"/>
            <p14:sldId id="299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0066"/>
    <a:srgbClr val="A50021"/>
    <a:srgbClr val="333F50"/>
    <a:srgbClr val="FF9933"/>
    <a:srgbClr val="2C36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1952" autoAdjust="0"/>
  </p:normalViewPr>
  <p:slideViewPr>
    <p:cSldViewPr snapToGrid="0">
      <p:cViewPr>
        <p:scale>
          <a:sx n="75" d="100"/>
          <a:sy n="75" d="100"/>
        </p:scale>
        <p:origin x="180" y="3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48E89-25BC-42F6-ADF9-7CEB8AC0310F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70E20-D7D8-476E-A9C7-AB883F17E2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1316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70E20-D7D8-476E-A9C7-AB883F17E23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251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70E20-D7D8-476E-A9C7-AB883F17E23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4484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70E20-D7D8-476E-A9C7-AB883F17E23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9997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70E20-D7D8-476E-A9C7-AB883F17E23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481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70E20-D7D8-476E-A9C7-AB883F17E23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6510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70E20-D7D8-476E-A9C7-AB883F17E237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5653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70E20-D7D8-476E-A9C7-AB883F17E23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046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70E20-D7D8-476E-A9C7-AB883F17E237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594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70E20-D7D8-476E-A9C7-AB883F17E23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8108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70E20-D7D8-476E-A9C7-AB883F17E23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6065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70E20-D7D8-476E-A9C7-AB883F17E23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8361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70E20-D7D8-476E-A9C7-AB883F17E23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7305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70E20-D7D8-476E-A9C7-AB883F17E23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81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70E20-D7D8-476E-A9C7-AB883F17E23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248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70E20-D7D8-476E-A9C7-AB883F17E23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5111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70E20-D7D8-476E-A9C7-AB883F17E23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3002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EB8-2AE0-40D9-A76E-93FEE31474A5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375D0-74C4-49FB-9B69-C1CE79423D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6901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EB8-2AE0-40D9-A76E-93FEE31474A5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375D0-74C4-49FB-9B69-C1CE79423D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7556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EB8-2AE0-40D9-A76E-93FEE31474A5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375D0-74C4-49FB-9B69-C1CE79423D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774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EB8-2AE0-40D9-A76E-93FEE31474A5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375D0-74C4-49FB-9B69-C1CE79423D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178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EB8-2AE0-40D9-A76E-93FEE31474A5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375D0-74C4-49FB-9B69-C1CE79423D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7659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EB8-2AE0-40D9-A76E-93FEE31474A5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375D0-74C4-49FB-9B69-C1CE79423D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1607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EB8-2AE0-40D9-A76E-93FEE31474A5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375D0-74C4-49FB-9B69-C1CE79423D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6218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EB8-2AE0-40D9-A76E-93FEE31474A5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375D0-74C4-49FB-9B69-C1CE79423D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50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EB8-2AE0-40D9-A76E-93FEE31474A5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375D0-74C4-49FB-9B69-C1CE79423D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367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EB8-2AE0-40D9-A76E-93FEE31474A5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375D0-74C4-49FB-9B69-C1CE79423D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7000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EB8-2AE0-40D9-A76E-93FEE31474A5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375D0-74C4-49FB-9B69-C1CE79423D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603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43EB8-2AE0-40D9-A76E-93FEE31474A5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375D0-74C4-49FB-9B69-C1CE79423D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066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等腰三角形 72"/>
          <p:cNvSpPr/>
          <p:nvPr/>
        </p:nvSpPr>
        <p:spPr>
          <a:xfrm>
            <a:off x="1952513" y="428517"/>
            <a:ext cx="5139558" cy="466659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1786759" y="5083175"/>
            <a:ext cx="5305312" cy="1762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5" name="直線接點 74"/>
          <p:cNvCxnSpPr/>
          <p:nvPr/>
        </p:nvCxnSpPr>
        <p:spPr>
          <a:xfrm>
            <a:off x="171447" y="228596"/>
            <a:ext cx="0" cy="641350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接點 75"/>
          <p:cNvCxnSpPr/>
          <p:nvPr/>
        </p:nvCxnSpPr>
        <p:spPr>
          <a:xfrm>
            <a:off x="11976099" y="228596"/>
            <a:ext cx="0" cy="641350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接點 76"/>
          <p:cNvCxnSpPr/>
          <p:nvPr/>
        </p:nvCxnSpPr>
        <p:spPr>
          <a:xfrm>
            <a:off x="171447" y="6642097"/>
            <a:ext cx="11804652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2254277" y="3435346"/>
            <a:ext cx="5366351" cy="18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en-US" altLang="zh-TW" sz="5400" b="1" dirty="0" smtClean="0">
                <a:solidFill>
                  <a:schemeClr val="bg1"/>
                </a:solidFill>
                <a:latin typeface="Source Han Sans K Heavy" panose="020B0A00000000000000" pitchFamily="34" charset="-128"/>
                <a:ea typeface="Source Han Sans K Heavy" panose="020B0A00000000000000" pitchFamily="34" charset="-128"/>
              </a:rPr>
              <a:t>   </a:t>
            </a:r>
            <a:r>
              <a:rPr lang="en-US" altLang="zh-TW" sz="700" b="1" dirty="0" smtClean="0">
                <a:solidFill>
                  <a:schemeClr val="bg1"/>
                </a:solidFill>
                <a:latin typeface="Source Han Sans K Heavy" panose="020B0A00000000000000" pitchFamily="34" charset="-128"/>
                <a:ea typeface="Source Han Sans K Heavy" panose="020B0A00000000000000" pitchFamily="34" charset="-128"/>
              </a:rPr>
              <a:t> </a:t>
            </a:r>
            <a:r>
              <a:rPr lang="en-US" altLang="zh-TW" sz="6200" b="1" dirty="0" smtClean="0">
                <a:solidFill>
                  <a:schemeClr val="bg1"/>
                </a:solidFill>
                <a:latin typeface="Source Han Sans K Heavy" panose="020B0A00000000000000" pitchFamily="34" charset="-128"/>
                <a:ea typeface="Source Han Sans K Heavy" panose="020B0A00000000000000" pitchFamily="34" charset="-128"/>
              </a:rPr>
              <a:t>N</a:t>
            </a:r>
            <a:r>
              <a:rPr lang="en-US" altLang="zh-TW" sz="4800" b="1" dirty="0" smtClean="0">
                <a:solidFill>
                  <a:schemeClr val="bg1"/>
                </a:solidFill>
                <a:latin typeface="Source Han Sans K Heavy" panose="020B0A00000000000000" pitchFamily="34" charset="-128"/>
                <a:ea typeface="Source Han Sans K Heavy" panose="020B0A00000000000000" pitchFamily="34" charset="-128"/>
              </a:rPr>
              <a:t>umerical</a:t>
            </a:r>
            <a:endParaRPr lang="en-US" altLang="zh-TW" sz="5400" b="1" dirty="0" smtClean="0">
              <a:solidFill>
                <a:schemeClr val="bg1"/>
              </a:solidFill>
              <a:latin typeface="Source Han Sans K Heavy" panose="020B0A00000000000000" pitchFamily="34" charset="-128"/>
              <a:ea typeface="Source Han Sans K Heavy" panose="020B0A00000000000000" pitchFamily="34" charset="-128"/>
            </a:endParaRPr>
          </a:p>
          <a:p>
            <a:pPr>
              <a:lnSpc>
                <a:spcPts val="4300"/>
              </a:lnSpc>
            </a:pPr>
            <a:r>
              <a:rPr lang="en-US" altLang="zh-TW" sz="5400" b="1" dirty="0" smtClean="0">
                <a:solidFill>
                  <a:schemeClr val="bg1"/>
                </a:solidFill>
                <a:latin typeface="Source Han Sans K Heavy" panose="020B0A00000000000000" pitchFamily="34" charset="-128"/>
                <a:ea typeface="Source Han Sans K Heavy" panose="020B0A00000000000000" pitchFamily="34" charset="-128"/>
              </a:rPr>
              <a:t>Options</a:t>
            </a:r>
          </a:p>
          <a:p>
            <a:pPr>
              <a:lnSpc>
                <a:spcPts val="5000"/>
              </a:lnSpc>
            </a:pPr>
            <a:r>
              <a:rPr lang="en-US" altLang="zh-TW" sz="5400" b="1" dirty="0" smtClean="0">
                <a:solidFill>
                  <a:schemeClr val="bg1"/>
                </a:solidFill>
                <a:latin typeface="Source Han Sans K Heavy" panose="020B0A00000000000000" pitchFamily="34" charset="-128"/>
                <a:ea typeface="Source Han Sans K Heavy" panose="020B0A00000000000000" pitchFamily="34" charset="-128"/>
              </a:rPr>
              <a:t>     </a:t>
            </a:r>
            <a:r>
              <a:rPr lang="en-US" altLang="zh-TW" sz="3600" b="1" dirty="0" smtClean="0">
                <a:solidFill>
                  <a:schemeClr val="bg1"/>
                </a:solidFill>
                <a:latin typeface="Source Han Sans K Heavy" panose="020B0A00000000000000" pitchFamily="34" charset="-128"/>
                <a:ea typeface="Source Han Sans K Heavy" panose="020B0A00000000000000" pitchFamily="34" charset="-128"/>
              </a:rPr>
              <a:t> </a:t>
            </a:r>
            <a:r>
              <a:rPr lang="en-US" altLang="zh-TW" sz="7200" b="1" dirty="0" smtClean="0">
                <a:solidFill>
                  <a:schemeClr val="bg1"/>
                </a:solidFill>
                <a:latin typeface="Source Han Sans K Heavy" panose="020B0A00000000000000" pitchFamily="34" charset="-128"/>
                <a:ea typeface="Source Han Sans K Heavy" panose="020B0A00000000000000" pitchFamily="34" charset="-128"/>
              </a:rPr>
              <a:t>Pricing</a:t>
            </a:r>
            <a:endParaRPr lang="zh-TW" altLang="en-US" sz="5400" b="1" dirty="0">
              <a:solidFill>
                <a:schemeClr val="bg1"/>
              </a:solidFill>
              <a:latin typeface="Source Han Sans K Heavy" panose="020B0A00000000000000" pitchFamily="34" charset="-128"/>
              <a:ea typeface="Source Han Sans K Heavy" panose="020B0A00000000000000" pitchFamily="34" charset="-128"/>
            </a:endParaRPr>
          </a:p>
        </p:txBody>
      </p:sp>
      <p:sp>
        <p:nvSpPr>
          <p:cNvPr id="79" name="等腰三角形 78"/>
          <p:cNvSpPr/>
          <p:nvPr/>
        </p:nvSpPr>
        <p:spPr>
          <a:xfrm rot="10800000">
            <a:off x="5917323" y="2837792"/>
            <a:ext cx="4099035" cy="371540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0" name="群組 79"/>
          <p:cNvGrpSpPr/>
          <p:nvPr/>
        </p:nvGrpSpPr>
        <p:grpSpPr>
          <a:xfrm>
            <a:off x="6201623" y="2990116"/>
            <a:ext cx="3493377" cy="3166432"/>
            <a:chOff x="359378" y="907617"/>
            <a:chExt cx="3493377" cy="3166432"/>
          </a:xfrm>
        </p:grpSpPr>
        <p:sp>
          <p:nvSpPr>
            <p:cNvPr id="81" name="等腰三角形 80"/>
            <p:cNvSpPr>
              <a:spLocks noChangeAspect="1"/>
            </p:cNvSpPr>
            <p:nvPr/>
          </p:nvSpPr>
          <p:spPr>
            <a:xfrm rot="10800000">
              <a:off x="359378" y="907617"/>
              <a:ext cx="3493377" cy="3166432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文字方塊 81"/>
            <p:cNvSpPr txBox="1"/>
            <p:nvPr/>
          </p:nvSpPr>
          <p:spPr>
            <a:xfrm>
              <a:off x="664754" y="1139671"/>
              <a:ext cx="12051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  <a:latin typeface="Lato Thin" panose="020F0502020204030203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Ting-Wei</a:t>
              </a:r>
            </a:p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Lato Thin" panose="020F0502020204030203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Su</a:t>
              </a:r>
              <a:endParaRPr lang="zh-TW" altLang="en-US" dirty="0">
                <a:solidFill>
                  <a:schemeClr val="bg1"/>
                </a:solidFill>
                <a:latin typeface="Lato Thin" panose="020F0502020204030203" pitchFamily="34" charset="0"/>
                <a:ea typeface="Source Han Sans HW Regular" panose="020B0500000000000000" pitchFamily="34" charset="-128"/>
                <a:cs typeface="Lato Thin" panose="020F0502020204030203" pitchFamily="34" charset="0"/>
              </a:endParaRPr>
            </a:p>
          </p:txBody>
        </p:sp>
        <p:sp>
          <p:nvSpPr>
            <p:cNvPr id="83" name="文字方塊 82"/>
            <p:cNvSpPr txBox="1"/>
            <p:nvPr/>
          </p:nvSpPr>
          <p:spPr>
            <a:xfrm>
              <a:off x="2346833" y="1139671"/>
              <a:ext cx="1372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 smtClean="0">
                  <a:solidFill>
                    <a:schemeClr val="bg1"/>
                  </a:solidFill>
                  <a:latin typeface="Lato Thin" panose="020F0502020204030203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Chien-Hao</a:t>
              </a:r>
              <a:endParaRPr lang="en-US" altLang="zh-TW" dirty="0" smtClean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endParaRPr>
            </a:p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Lato Thin" panose="020F0502020204030203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Wu</a:t>
              </a:r>
              <a:endParaRPr lang="zh-TW" altLang="en-US" dirty="0">
                <a:solidFill>
                  <a:schemeClr val="bg1"/>
                </a:solidFill>
                <a:latin typeface="Lato Thin" panose="020F0502020204030203" pitchFamily="34" charset="0"/>
                <a:ea typeface="Source Han Sans HW Regular" panose="020B0500000000000000" pitchFamily="34" charset="-128"/>
                <a:cs typeface="Lato Thin" panose="020F0502020204030203" pitchFamily="34" charset="0"/>
              </a:endParaRPr>
            </a:p>
          </p:txBody>
        </p:sp>
        <p:sp>
          <p:nvSpPr>
            <p:cNvPr id="84" name="文字方塊 83"/>
            <p:cNvSpPr txBox="1"/>
            <p:nvPr/>
          </p:nvSpPr>
          <p:spPr>
            <a:xfrm>
              <a:off x="1522931" y="2758981"/>
              <a:ext cx="11514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  <a:latin typeface="Lato Thin" panose="020F0502020204030203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Wan-Yun</a:t>
              </a:r>
            </a:p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Lato Thin" panose="020F0502020204030203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Yang</a:t>
              </a:r>
              <a:endParaRPr lang="zh-TW" altLang="en-US" dirty="0">
                <a:solidFill>
                  <a:schemeClr val="bg1"/>
                </a:solidFill>
                <a:latin typeface="Lato Thin" panose="020F0502020204030203" pitchFamily="34" charset="0"/>
                <a:ea typeface="Source Han Sans HW Regular" panose="020B0500000000000000" pitchFamily="34" charset="-128"/>
                <a:cs typeface="Lato Thin" panose="020F0502020204030203" pitchFamily="34" charset="0"/>
              </a:endParaRPr>
            </a:p>
          </p:txBody>
        </p:sp>
      </p:grpSp>
      <p:sp>
        <p:nvSpPr>
          <p:cNvPr id="85" name="等腰三角形 84"/>
          <p:cNvSpPr>
            <a:spLocks noChangeAspect="1"/>
          </p:cNvSpPr>
          <p:nvPr/>
        </p:nvSpPr>
        <p:spPr>
          <a:xfrm>
            <a:off x="7092071" y="3021124"/>
            <a:ext cx="1712479" cy="155220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等腰三角形 85"/>
          <p:cNvSpPr>
            <a:spLocks noChangeAspect="1"/>
          </p:cNvSpPr>
          <p:nvPr/>
        </p:nvSpPr>
        <p:spPr>
          <a:xfrm rot="10800000">
            <a:off x="7538898" y="3813484"/>
            <a:ext cx="818823" cy="742189"/>
          </a:xfrm>
          <a:prstGeom prst="triangle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等腰三角形 86"/>
          <p:cNvSpPr>
            <a:spLocks noChangeAspect="1"/>
          </p:cNvSpPr>
          <p:nvPr/>
        </p:nvSpPr>
        <p:spPr>
          <a:xfrm>
            <a:off x="7756441" y="3836758"/>
            <a:ext cx="383735" cy="34782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/>
        </p:nvSpPr>
        <p:spPr>
          <a:xfrm>
            <a:off x="5901559" y="-21460"/>
            <a:ext cx="5305312" cy="2859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文字方塊 88"/>
          <p:cNvSpPr txBox="1"/>
          <p:nvPr/>
        </p:nvSpPr>
        <p:spPr>
          <a:xfrm>
            <a:off x="5562497" y="1885765"/>
            <a:ext cx="5272195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zh-TW" sz="5400" b="1" dirty="0" smtClean="0">
                <a:solidFill>
                  <a:schemeClr val="accent2">
                    <a:lumMod val="75000"/>
                  </a:schemeClr>
                </a:solidFill>
                <a:latin typeface="Source Han Sans K Heavy" panose="020B0A00000000000000" pitchFamily="34" charset="-128"/>
                <a:ea typeface="Source Han Sans K Heavy" panose="020B0A00000000000000" pitchFamily="34" charset="-128"/>
              </a:rPr>
              <a:t>Scientific</a:t>
            </a:r>
          </a:p>
          <a:p>
            <a:pPr>
              <a:lnSpc>
                <a:spcPts val="3800"/>
              </a:lnSpc>
            </a:pPr>
            <a:r>
              <a:rPr lang="en-US" altLang="zh-TW" sz="5400" b="1" dirty="0">
                <a:solidFill>
                  <a:schemeClr val="accent2">
                    <a:lumMod val="75000"/>
                  </a:schemeClr>
                </a:solidFill>
                <a:latin typeface="Source Han Sans K Heavy" panose="020B0A00000000000000" pitchFamily="34" charset="-128"/>
                <a:ea typeface="Source Han Sans K Heavy" panose="020B0A00000000000000" pitchFamily="34" charset="-128"/>
              </a:rPr>
              <a:t> </a:t>
            </a:r>
            <a:r>
              <a:rPr lang="en-US" altLang="zh-TW" sz="5400" b="1" dirty="0" smtClean="0">
                <a:solidFill>
                  <a:schemeClr val="accent2">
                    <a:lumMod val="75000"/>
                  </a:schemeClr>
                </a:solidFill>
                <a:latin typeface="Source Han Sans K Heavy" panose="020B0A00000000000000" pitchFamily="34" charset="-128"/>
                <a:ea typeface="Source Han Sans K Heavy" panose="020B0A00000000000000" pitchFamily="34" charset="-128"/>
              </a:rPr>
              <a:t>    Computing</a:t>
            </a:r>
            <a:endParaRPr lang="zh-TW" altLang="en-US" sz="5400" b="1" dirty="0">
              <a:solidFill>
                <a:schemeClr val="accent2">
                  <a:lumMod val="75000"/>
                </a:schemeClr>
              </a:solidFill>
              <a:latin typeface="Source Han Sans K Heavy" panose="020B0A00000000000000" pitchFamily="34" charset="-128"/>
              <a:ea typeface="Source Han Sans K Heavy" panose="020B0A00000000000000" pitchFamily="34" charset="-128"/>
            </a:endParaRPr>
          </a:p>
        </p:txBody>
      </p:sp>
      <p:cxnSp>
        <p:nvCxnSpPr>
          <p:cNvPr id="90" name="直線接點 89"/>
          <p:cNvCxnSpPr/>
          <p:nvPr/>
        </p:nvCxnSpPr>
        <p:spPr>
          <a:xfrm>
            <a:off x="171447" y="228599"/>
            <a:ext cx="11804652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1" name="圖片 9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587" y="1645065"/>
            <a:ext cx="1632780" cy="1632780"/>
          </a:xfrm>
          <a:prstGeom prst="rect">
            <a:avLst/>
          </a:prstGeom>
        </p:spPr>
      </p:pic>
      <p:sp>
        <p:nvSpPr>
          <p:cNvPr id="92" name="矩形 91"/>
          <p:cNvSpPr/>
          <p:nvPr/>
        </p:nvSpPr>
        <p:spPr>
          <a:xfrm rot="17921452">
            <a:off x="3274925" y="1591184"/>
            <a:ext cx="761044" cy="26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/>
        </p:nvSpPr>
        <p:spPr>
          <a:xfrm rot="3691282">
            <a:off x="4976169" y="1537026"/>
            <a:ext cx="761044" cy="264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4" name="Dark_Lotus_St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1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56881" y="5761420"/>
            <a:ext cx="406400" cy="4064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71967" y="-88900"/>
            <a:ext cx="12335934" cy="70358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4292277" y="2828836"/>
            <a:ext cx="3607447" cy="1200329"/>
            <a:chOff x="4548942" y="2828836"/>
            <a:chExt cx="3607447" cy="1200329"/>
          </a:xfrm>
        </p:grpSpPr>
        <p:sp>
          <p:nvSpPr>
            <p:cNvPr id="3" name="矩形 2"/>
            <p:cNvSpPr/>
            <p:nvPr/>
          </p:nvSpPr>
          <p:spPr>
            <a:xfrm>
              <a:off x="4548942" y="2828836"/>
              <a:ext cx="287931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7200" dirty="0" smtClean="0">
                  <a:solidFill>
                    <a:schemeClr val="bg1"/>
                  </a:solidFill>
                  <a:latin typeface="Lato Thin" panose="020F0502020204030203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START</a:t>
              </a:r>
              <a:endParaRPr lang="zh-TW" altLang="en-US" sz="7200" dirty="0">
                <a:solidFill>
                  <a:schemeClr val="bg1"/>
                </a:solidFill>
              </a:endParaRPr>
            </a:p>
          </p:txBody>
        </p:sp>
        <p:sp>
          <p:nvSpPr>
            <p:cNvPr id="4" name="橢圓 3"/>
            <p:cNvSpPr>
              <a:spLocks noChangeAspect="1"/>
            </p:cNvSpPr>
            <p:nvPr/>
          </p:nvSpPr>
          <p:spPr>
            <a:xfrm>
              <a:off x="7487523" y="3082504"/>
              <a:ext cx="668866" cy="667591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等腰三角形 4"/>
            <p:cNvSpPr>
              <a:spLocks noChangeAspect="1"/>
            </p:cNvSpPr>
            <p:nvPr/>
          </p:nvSpPr>
          <p:spPr>
            <a:xfrm rot="5400000">
              <a:off x="7660418" y="3214905"/>
              <a:ext cx="430774" cy="4027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33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1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8829" fill="hold"/>
                                        <p:tgtEl>
                                          <p:spTgt spid="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1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1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33333E-6 2.22222E-6 L -3.33333E-6 0.25 " pathEditMode="relative" rAng="0" ptsTypes="AA">
                                      <p:cBhvr>
                                        <p:cTn id="34" dur="200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25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4" presetClass="path" presetSubtype="0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4.58333E-6 -2.22222E-6 L 4.58333E-6 -0.25 " pathEditMode="relative" rAng="0" ptsTypes="AA">
                                      <p:cBhvr>
                                        <p:cTn id="48" dur="230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25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25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25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250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250" fill="hold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250" fill="hold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4"/>
                </p:tgtEl>
              </p:cMediaNode>
            </p:audio>
          </p:childTnLst>
        </p:cTn>
      </p:par>
    </p:tnLst>
    <p:bldLst>
      <p:bldP spid="73" grpId="0" animBg="1"/>
      <p:bldP spid="73" grpId="1" animBg="1"/>
      <p:bldP spid="79" grpId="0" animBg="1"/>
      <p:bldP spid="79" grpId="1" animBg="1"/>
      <p:bldP spid="85" grpId="0" animBg="1"/>
      <p:bldP spid="86" grpId="0" animBg="1"/>
      <p:bldP spid="87" grpId="0" animBg="1"/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077303" y="2515115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2800" dirty="0" smtClean="0">
              <a:solidFill>
                <a:schemeClr val="bg2">
                  <a:lumMod val="2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53379" y="869952"/>
            <a:ext cx="23182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dirty="0">
                <a:solidFill>
                  <a:srgbClr val="333F50"/>
                </a:solidFill>
                <a:latin typeface="Futura BdCn BT" panose="020B0706020204020204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OUTLINE</a:t>
            </a:r>
            <a:endParaRPr lang="zh-TW" altLang="en-US" sz="5400" dirty="0">
              <a:solidFill>
                <a:srgbClr val="333F50"/>
              </a:solidFill>
              <a:latin typeface="Futura BdCn BT" panose="020B0706020204020204" pitchFamily="34" charset="0"/>
              <a:cs typeface="Lato Heavy" panose="020F050202020403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5077021" y="1662558"/>
            <a:ext cx="2037959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群組 10"/>
          <p:cNvGrpSpPr/>
          <p:nvPr/>
        </p:nvGrpSpPr>
        <p:grpSpPr>
          <a:xfrm>
            <a:off x="1290663" y="2141085"/>
            <a:ext cx="2881904" cy="2880000"/>
            <a:chOff x="1292567" y="2058570"/>
            <a:chExt cx="2881904" cy="2880000"/>
          </a:xfrm>
        </p:grpSpPr>
        <p:sp useBgFill="1">
          <p:nvSpPr>
            <p:cNvPr id="14" name="橢圓 13"/>
            <p:cNvSpPr/>
            <p:nvPr/>
          </p:nvSpPr>
          <p:spPr>
            <a:xfrm>
              <a:off x="1294471" y="2058570"/>
              <a:ext cx="2880000" cy="28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橢圓 21"/>
            <p:cNvSpPr/>
            <p:nvPr/>
          </p:nvSpPr>
          <p:spPr>
            <a:xfrm>
              <a:off x="1292567" y="2058570"/>
              <a:ext cx="2880000" cy="2880000"/>
            </a:xfrm>
            <a:prstGeom prst="ellipse">
              <a:avLst/>
            </a:prstGeom>
            <a:solidFill>
              <a:schemeClr val="accent1">
                <a:lumMod val="5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" name="文字方塊 16"/>
            <p:cNvSpPr txBox="1">
              <a:spLocks noChangeAspect="1"/>
            </p:cNvSpPr>
            <p:nvPr/>
          </p:nvSpPr>
          <p:spPr>
            <a:xfrm>
              <a:off x="1292567" y="2703924"/>
              <a:ext cx="288000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Problem </a:t>
              </a:r>
              <a:endPara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Futura LtCn BT" panose="020B0408020204030204" pitchFamily="34" charset="0"/>
                <a:ea typeface="Lato Thin" panose="020F0502020204030203" pitchFamily="34" charset="0"/>
                <a:cs typeface="Lato Thin" panose="020F0502020204030203" pitchFamily="34" charset="0"/>
              </a:endParaRPr>
            </a:p>
            <a:p>
              <a:pPr algn="ctr"/>
              <a:r>
                <a:rPr lang="en-US" altLang="zh-TW" sz="28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Formulation </a:t>
              </a:r>
              <a:r>
                <a:rPr lang="en-US" altLang="zh-TW" sz="2800" dirty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and</a:t>
              </a:r>
              <a:r>
                <a:rPr lang="zh-TW" altLang="en-US" sz="2800" dirty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Source Han Sans Light" panose="020B0300000000000000" pitchFamily="34" charset="-128"/>
                  <a:cs typeface="Lato Thin" panose="020F0502020204030203" pitchFamily="34" charset="0"/>
                </a:rPr>
                <a:t> </a:t>
              </a:r>
              <a:r>
                <a:rPr lang="en-US" altLang="zh-TW" sz="2800" dirty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Background </a:t>
              </a:r>
              <a:r>
                <a:rPr lang="en-US" altLang="zh-TW" sz="28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Knowledge</a:t>
              </a:r>
              <a:endParaRPr lang="en-US" altLang="zh-TW" sz="2800" dirty="0">
                <a:solidFill>
                  <a:schemeClr val="bg1">
                    <a:lumMod val="95000"/>
                  </a:schemeClr>
                </a:solidFill>
                <a:latin typeface="Futura LtCn BT" panose="020B0408020204030204" pitchFamily="34" charset="0"/>
                <a:ea typeface="Lato Thin" panose="020F0502020204030203" pitchFamily="34" charset="0"/>
                <a:cs typeface="Lato Thin" panose="020F0502020204030203" pitchFamily="34" charset="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4614500" y="2141085"/>
            <a:ext cx="2955384" cy="2880001"/>
            <a:chOff x="4619046" y="2058569"/>
            <a:chExt cx="2955384" cy="2880001"/>
          </a:xfrm>
        </p:grpSpPr>
        <p:sp useBgFill="1">
          <p:nvSpPr>
            <p:cNvPr id="16" name="橢圓 15"/>
            <p:cNvSpPr>
              <a:spLocks noChangeAspect="1"/>
            </p:cNvSpPr>
            <p:nvPr/>
          </p:nvSpPr>
          <p:spPr>
            <a:xfrm>
              <a:off x="4620950" y="2058570"/>
              <a:ext cx="2946292" cy="28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橢圓 22"/>
            <p:cNvSpPr>
              <a:spLocks noChangeAspect="1"/>
            </p:cNvSpPr>
            <p:nvPr/>
          </p:nvSpPr>
          <p:spPr>
            <a:xfrm>
              <a:off x="4619046" y="2058569"/>
              <a:ext cx="2955384" cy="2880000"/>
            </a:xfrm>
            <a:prstGeom prst="ellipse">
              <a:avLst/>
            </a:prstGeom>
            <a:solidFill>
              <a:srgbClr val="A50021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4772144" y="2521059"/>
              <a:ext cx="268982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Numerical </a:t>
              </a:r>
            </a:p>
            <a:p>
              <a:pPr algn="ctr"/>
              <a:r>
                <a:rPr lang="en-US" altLang="zh-TW" sz="28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Schemes and</a:t>
              </a:r>
            </a:p>
            <a:p>
              <a:pPr algn="ctr"/>
              <a:r>
                <a:rPr lang="en-US" altLang="zh-TW" sz="28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Program</a:t>
              </a:r>
            </a:p>
            <a:p>
              <a:pPr algn="ctr"/>
              <a:r>
                <a:rPr lang="en-US" altLang="zh-TW" sz="28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Demonstration</a:t>
              </a: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8009913" y="2141085"/>
            <a:ext cx="2883808" cy="2880000"/>
            <a:chOff x="8013721" y="2131371"/>
            <a:chExt cx="2883808" cy="2880000"/>
          </a:xfrm>
        </p:grpSpPr>
        <p:sp useBgFill="1">
          <p:nvSpPr>
            <p:cNvPr id="18" name="橢圓 17"/>
            <p:cNvSpPr/>
            <p:nvPr/>
          </p:nvSpPr>
          <p:spPr>
            <a:xfrm>
              <a:off x="8017529" y="2131371"/>
              <a:ext cx="2880000" cy="28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橢圓 23"/>
            <p:cNvSpPr/>
            <p:nvPr/>
          </p:nvSpPr>
          <p:spPr>
            <a:xfrm>
              <a:off x="8013721" y="2131371"/>
              <a:ext cx="2880000" cy="2880000"/>
            </a:xfrm>
            <a:prstGeom prst="ellipse">
              <a:avLst/>
            </a:prstGeom>
            <a:solidFill>
              <a:schemeClr val="bg2">
                <a:lumMod val="1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8495766" y="2992168"/>
              <a:ext cx="191590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chemeClr val="bg1"/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Error Analysis</a:t>
              </a:r>
            </a:p>
            <a:p>
              <a:pPr algn="ctr"/>
              <a:r>
                <a:rPr lang="en-US" altLang="zh-TW" sz="2800" dirty="0" smtClean="0">
                  <a:solidFill>
                    <a:schemeClr val="bg1"/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and Main</a:t>
              </a:r>
              <a:r>
                <a:rPr lang="en-US" altLang="zh-TW" sz="2800" dirty="0">
                  <a:solidFill>
                    <a:schemeClr val="bg1"/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 </a:t>
              </a:r>
              <a:r>
                <a:rPr lang="en-US" altLang="zh-TW" sz="2800" dirty="0" smtClean="0">
                  <a:solidFill>
                    <a:schemeClr val="bg1"/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Results</a:t>
              </a: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4623592" y="2145392"/>
            <a:ext cx="2955384" cy="2880001"/>
            <a:chOff x="4619046" y="2058569"/>
            <a:chExt cx="2955384" cy="2880001"/>
          </a:xfrm>
        </p:grpSpPr>
        <p:sp useBgFill="1">
          <p:nvSpPr>
            <p:cNvPr id="20" name="橢圓 19"/>
            <p:cNvSpPr>
              <a:spLocks noChangeAspect="1"/>
            </p:cNvSpPr>
            <p:nvPr/>
          </p:nvSpPr>
          <p:spPr>
            <a:xfrm>
              <a:off x="4620950" y="2058570"/>
              <a:ext cx="2946292" cy="28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1" name="橢圓 20"/>
            <p:cNvSpPr>
              <a:spLocks noChangeAspect="1"/>
            </p:cNvSpPr>
            <p:nvPr/>
          </p:nvSpPr>
          <p:spPr>
            <a:xfrm>
              <a:off x="4619046" y="2058569"/>
              <a:ext cx="2955384" cy="2880000"/>
            </a:xfrm>
            <a:prstGeom prst="ellipse">
              <a:avLst/>
            </a:prstGeom>
            <a:solidFill>
              <a:srgbClr val="A50021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4772144" y="2521059"/>
              <a:ext cx="268982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Numerical </a:t>
              </a:r>
            </a:p>
            <a:p>
              <a:pPr algn="ctr"/>
              <a:r>
                <a:rPr lang="en-US" altLang="zh-TW" sz="28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Schemes and</a:t>
              </a:r>
            </a:p>
            <a:p>
              <a:pPr algn="ctr"/>
              <a:r>
                <a:rPr lang="en-US" altLang="zh-TW" sz="28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Program</a:t>
              </a:r>
            </a:p>
            <a:p>
              <a:pPr algn="ctr"/>
              <a:r>
                <a:rPr lang="en-US" altLang="zh-TW" sz="28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Demonstration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632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647105" y="8881"/>
            <a:ext cx="9544050" cy="6858000"/>
          </a:xfrm>
          <a:prstGeom prst="rect">
            <a:avLst/>
          </a:prstGeom>
          <a:solidFill>
            <a:schemeClr val="bg2">
              <a:lumMod val="1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2647950" cy="6858000"/>
          </a:xfrm>
          <a:prstGeom prst="rect">
            <a:avLst/>
          </a:prstGeom>
          <a:solidFill>
            <a:schemeClr val="bg2">
              <a:lumMod val="2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256540" y="502919"/>
            <a:ext cx="4430837" cy="830998"/>
            <a:chOff x="256540" y="502919"/>
            <a:chExt cx="4430837" cy="830998"/>
          </a:xfrm>
        </p:grpSpPr>
        <p:sp>
          <p:nvSpPr>
            <p:cNvPr id="4" name="文字方塊 3"/>
            <p:cNvSpPr txBox="1"/>
            <p:nvPr/>
          </p:nvSpPr>
          <p:spPr>
            <a:xfrm>
              <a:off x="2540635" y="502919"/>
              <a:ext cx="21467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800" dirty="0" smtClean="0">
                  <a:solidFill>
                    <a:schemeClr val="bg1">
                      <a:lumMod val="50000"/>
                    </a:schemeClr>
                  </a:solidFill>
                  <a:latin typeface="Futura MdCn BT" panose="020B0506020204030203" pitchFamily="34" charset="0"/>
                </a:rPr>
                <a:t>METHODS</a:t>
              </a:r>
              <a:endParaRPr lang="zh-TW" altLang="en-US" sz="4800" dirty="0">
                <a:solidFill>
                  <a:schemeClr val="bg1">
                    <a:lumMod val="50000"/>
                  </a:schemeClr>
                </a:solidFill>
                <a:latin typeface="Futura MdCn BT" panose="020B0506020204030203" pitchFamily="34" charset="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256540" y="502920"/>
              <a:ext cx="25154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800" dirty="0" smtClean="0">
                  <a:solidFill>
                    <a:schemeClr val="bg2">
                      <a:lumMod val="10000"/>
                    </a:schemeClr>
                  </a:solidFill>
                  <a:latin typeface="Futura BdCn BT" panose="020B0706020204020204" pitchFamily="34" charset="0"/>
                </a:rPr>
                <a:t>DIFFERENT</a:t>
              </a:r>
              <a:endParaRPr lang="zh-TW" altLang="en-US" sz="4800" dirty="0">
                <a:solidFill>
                  <a:schemeClr val="bg2">
                    <a:lumMod val="10000"/>
                  </a:schemeClr>
                </a:solidFill>
                <a:latin typeface="Futura BdCn BT" panose="020B0706020204020204" pitchFamily="34" charset="0"/>
              </a:endParaRP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2771972" y="2315633"/>
            <a:ext cx="2938482" cy="2226733"/>
            <a:chOff x="2771972" y="2315633"/>
            <a:chExt cx="2938482" cy="2226733"/>
          </a:xfrm>
        </p:grpSpPr>
        <p:sp>
          <p:nvSpPr>
            <p:cNvPr id="9" name="五邊形 8"/>
            <p:cNvSpPr/>
            <p:nvPr/>
          </p:nvSpPr>
          <p:spPr>
            <a:xfrm>
              <a:off x="2771972" y="2315633"/>
              <a:ext cx="2938482" cy="2226733"/>
            </a:xfrm>
            <a:prstGeom prst="homePlate">
              <a:avLst>
                <a:gd name="adj" fmla="val 38213"/>
              </a:avLst>
            </a:prstGeom>
            <a:solidFill>
              <a:schemeClr val="accent5">
                <a:lumMod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817771" y="3054339"/>
              <a:ext cx="2056973" cy="91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altLang="zh-TW" sz="3600" dirty="0" smtClean="0">
                  <a:solidFill>
                    <a:schemeClr val="bg1">
                      <a:lumMod val="85000"/>
                    </a:schemeClr>
                  </a:solidFill>
                  <a:latin typeface="Futura LtCn BT" panose="020B0408020204030204" pitchFamily="34" charset="0"/>
                </a:rPr>
                <a:t>Heat-Equation</a:t>
              </a:r>
            </a:p>
            <a:p>
              <a:pPr algn="ctr">
                <a:lnSpc>
                  <a:spcPts val="3200"/>
                </a:lnSpc>
              </a:pPr>
              <a:r>
                <a:rPr lang="en-US" altLang="zh-TW" sz="3600" dirty="0" smtClean="0">
                  <a:solidFill>
                    <a:schemeClr val="bg1">
                      <a:lumMod val="85000"/>
                    </a:schemeClr>
                  </a:solidFill>
                  <a:latin typeface="Futura LtCn BT" panose="020B0408020204030204" pitchFamily="34" charset="0"/>
                </a:rPr>
                <a:t>Approach</a:t>
              </a:r>
              <a:endParaRPr lang="zh-TW" altLang="en-US" sz="3600" dirty="0">
                <a:solidFill>
                  <a:schemeClr val="bg1">
                    <a:lumMod val="85000"/>
                  </a:schemeClr>
                </a:solidFill>
                <a:latin typeface="Futura LtCn BT" panose="020B0408020204030204" pitchFamily="34" charset="0"/>
              </a:endParaRPr>
            </a:p>
          </p:txBody>
        </p:sp>
      </p:grpSp>
      <p:cxnSp>
        <p:nvCxnSpPr>
          <p:cNvPr id="15" name="直線接點 14"/>
          <p:cNvCxnSpPr/>
          <p:nvPr/>
        </p:nvCxnSpPr>
        <p:spPr>
          <a:xfrm>
            <a:off x="4763577" y="694267"/>
            <a:ext cx="0" cy="448733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群組 22"/>
          <p:cNvGrpSpPr/>
          <p:nvPr/>
        </p:nvGrpSpPr>
        <p:grpSpPr>
          <a:xfrm>
            <a:off x="5338708" y="2305035"/>
            <a:ext cx="2938482" cy="2226733"/>
            <a:chOff x="2771972" y="2315633"/>
            <a:chExt cx="2938482" cy="2226733"/>
          </a:xfrm>
          <a:solidFill>
            <a:schemeClr val="bg2">
              <a:lumMod val="25000"/>
              <a:alpha val="69000"/>
            </a:schemeClr>
          </a:solidFill>
        </p:grpSpPr>
        <p:sp>
          <p:nvSpPr>
            <p:cNvPr id="24" name="五邊形 23"/>
            <p:cNvSpPr/>
            <p:nvPr/>
          </p:nvSpPr>
          <p:spPr>
            <a:xfrm>
              <a:off x="2771972" y="2315633"/>
              <a:ext cx="2938482" cy="2226733"/>
            </a:xfrm>
            <a:prstGeom prst="homePlate">
              <a:avLst>
                <a:gd name="adj" fmla="val 38213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3009876" y="3064937"/>
              <a:ext cx="1619931" cy="913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altLang="zh-TW" sz="3600" dirty="0" smtClean="0">
                  <a:solidFill>
                    <a:schemeClr val="bg1">
                      <a:lumMod val="85000"/>
                    </a:schemeClr>
                  </a:solidFill>
                  <a:latin typeface="Futura LtCn BT" panose="020B0408020204030204" pitchFamily="34" charset="0"/>
                </a:rPr>
                <a:t>Direct FTCS</a:t>
              </a:r>
              <a:endParaRPr lang="en-US" altLang="zh-TW" sz="3600" dirty="0">
                <a:solidFill>
                  <a:schemeClr val="bg1">
                    <a:lumMod val="85000"/>
                  </a:schemeClr>
                </a:solidFill>
                <a:latin typeface="Futura LtCn BT" panose="020B0408020204030204" pitchFamily="34" charset="0"/>
              </a:endParaRPr>
            </a:p>
            <a:p>
              <a:pPr algn="ctr">
                <a:lnSpc>
                  <a:spcPts val="3200"/>
                </a:lnSpc>
              </a:pPr>
              <a:r>
                <a:rPr lang="en-US" altLang="zh-TW" sz="3600" dirty="0">
                  <a:solidFill>
                    <a:schemeClr val="bg1">
                      <a:lumMod val="85000"/>
                    </a:schemeClr>
                  </a:solidFill>
                  <a:latin typeface="Futura LtCn BT" panose="020B0408020204030204" pitchFamily="34" charset="0"/>
                </a:rPr>
                <a:t>Method </a:t>
              </a:r>
              <a:endParaRPr lang="zh-TW" altLang="en-US" sz="3600" dirty="0">
                <a:solidFill>
                  <a:schemeClr val="bg1">
                    <a:lumMod val="85000"/>
                  </a:schemeClr>
                </a:solidFill>
                <a:latin typeface="Futura LtCn BT" panose="020B0408020204030204" pitchFamily="34" charset="0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7900426" y="2281735"/>
            <a:ext cx="2938482" cy="2226733"/>
            <a:chOff x="2771972" y="2315633"/>
            <a:chExt cx="2938482" cy="2226733"/>
          </a:xfrm>
          <a:solidFill>
            <a:schemeClr val="bg2">
              <a:lumMod val="25000"/>
              <a:alpha val="69000"/>
            </a:schemeClr>
          </a:solidFill>
        </p:grpSpPr>
        <p:sp>
          <p:nvSpPr>
            <p:cNvPr id="27" name="五邊形 26"/>
            <p:cNvSpPr/>
            <p:nvPr/>
          </p:nvSpPr>
          <p:spPr>
            <a:xfrm>
              <a:off x="2771972" y="2315633"/>
              <a:ext cx="2938482" cy="2226733"/>
            </a:xfrm>
            <a:prstGeom prst="homePlate">
              <a:avLst>
                <a:gd name="adj" fmla="val 382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2795484" y="3026022"/>
              <a:ext cx="2326278" cy="91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altLang="zh-TW" sz="3600" dirty="0">
                  <a:solidFill>
                    <a:schemeClr val="bg1">
                      <a:lumMod val="85000"/>
                    </a:schemeClr>
                  </a:solidFill>
                  <a:latin typeface="Futura LtCn BT" panose="020B0408020204030204" pitchFamily="34" charset="0"/>
                </a:rPr>
                <a:t>Direct Crank-</a:t>
              </a:r>
            </a:p>
            <a:p>
              <a:pPr algn="ctr">
                <a:lnSpc>
                  <a:spcPts val="3200"/>
                </a:lnSpc>
              </a:pPr>
              <a:r>
                <a:rPr lang="en-US" altLang="zh-TW" sz="3600" dirty="0">
                  <a:solidFill>
                    <a:schemeClr val="bg1">
                      <a:lumMod val="85000"/>
                    </a:schemeClr>
                  </a:solidFill>
                  <a:latin typeface="Futura LtCn BT" panose="020B0408020204030204" pitchFamily="34" charset="0"/>
                </a:rPr>
                <a:t>Nicolson Method</a:t>
              </a:r>
              <a:endParaRPr lang="zh-TW" altLang="en-US" sz="3600" dirty="0">
                <a:solidFill>
                  <a:schemeClr val="bg1">
                    <a:lumMod val="85000"/>
                  </a:schemeClr>
                </a:solidFill>
                <a:latin typeface="Futura LtCn BT" panose="020B0408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391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-0.06394 0 " pathEditMode="relative" rAng="0" ptsTypes="AA">
                                      <p:cBhvr>
                                        <p:cTn id="13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3.7037E-7 L -0.06393 3.7037E-7 " pathEditMode="relative" rAng="0" ptsTypes="AA">
                                      <p:cBhvr>
                                        <p:cTn id="18" dur="2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7 2.59259E-6 L -0.06393 2.59259E-6 " pathEditMode="relative" rAng="0" ptsTypes="AA">
                                      <p:cBhvr>
                                        <p:cTn id="23" dur="2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3234267" y="0"/>
            <a:ext cx="8957734" cy="6858000"/>
            <a:chOff x="3875300" y="1029641"/>
            <a:chExt cx="5708151" cy="5080000"/>
          </a:xfrm>
          <a:solidFill>
            <a:schemeClr val="tx1">
              <a:lumMod val="95000"/>
              <a:lumOff val="5000"/>
              <a:alpha val="81000"/>
            </a:schemeClr>
          </a:solidFill>
        </p:grpSpPr>
        <p:sp>
          <p:nvSpPr>
            <p:cNvPr id="3" name="矩形 2"/>
            <p:cNvSpPr/>
            <p:nvPr/>
          </p:nvSpPr>
          <p:spPr>
            <a:xfrm>
              <a:off x="3875300" y="1029641"/>
              <a:ext cx="5708151" cy="5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8803139" y="1104900"/>
              <a:ext cx="122551" cy="341974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endParaRPr lang="zh-TW" altLang="en-US" sz="2400" dirty="0">
                <a:pattFill prst="pct5">
                  <a:fgClr>
                    <a:schemeClr val="tx1"/>
                  </a:fgClr>
                  <a:bgClr>
                    <a:schemeClr val="bg1"/>
                  </a:bgClr>
                </a:pattFill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8644590" y="1232392"/>
            <a:ext cx="2633139" cy="4491075"/>
            <a:chOff x="8889998" y="1049864"/>
            <a:chExt cx="2633139" cy="3992035"/>
          </a:xfrm>
        </p:grpSpPr>
        <p:sp useBgFill="1">
          <p:nvSpPr>
            <p:cNvPr id="11" name="矩形 10"/>
            <p:cNvSpPr/>
            <p:nvPr/>
          </p:nvSpPr>
          <p:spPr>
            <a:xfrm>
              <a:off x="8890000" y="1049865"/>
              <a:ext cx="2413000" cy="8384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 useBgFill="1">
          <p:nvSpPr>
            <p:cNvPr id="12" name="矩形 11"/>
            <p:cNvSpPr/>
            <p:nvPr/>
          </p:nvSpPr>
          <p:spPr>
            <a:xfrm>
              <a:off x="8889999" y="2628898"/>
              <a:ext cx="2413000" cy="8001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 useBgFill="1">
          <p:nvSpPr>
            <p:cNvPr id="13" name="矩形 12"/>
            <p:cNvSpPr/>
            <p:nvPr/>
          </p:nvSpPr>
          <p:spPr>
            <a:xfrm>
              <a:off x="9110137" y="4199465"/>
              <a:ext cx="2413000" cy="8424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 useBgFill="1">
          <p:nvSpPr>
            <p:cNvPr id="14" name="矩形 13"/>
            <p:cNvSpPr/>
            <p:nvPr/>
          </p:nvSpPr>
          <p:spPr>
            <a:xfrm rot="16200000">
              <a:off x="9939870" y="1845732"/>
              <a:ext cx="2379135" cy="7873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 useBgFill="1">
          <p:nvSpPr>
            <p:cNvPr id="15" name="矩形 14"/>
            <p:cNvSpPr/>
            <p:nvPr/>
          </p:nvSpPr>
          <p:spPr>
            <a:xfrm rot="5400000">
              <a:off x="8115298" y="3403599"/>
              <a:ext cx="2413000" cy="8635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2605535" y="944448"/>
            <a:ext cx="5306124" cy="5495449"/>
            <a:chOff x="894332" y="968832"/>
            <a:chExt cx="5306124" cy="5495449"/>
          </a:xfrm>
          <a:noFill/>
        </p:grpSpPr>
        <p:grpSp>
          <p:nvGrpSpPr>
            <p:cNvPr id="18" name="群組 17"/>
            <p:cNvGrpSpPr/>
            <p:nvPr/>
          </p:nvGrpSpPr>
          <p:grpSpPr>
            <a:xfrm>
              <a:off x="3158962" y="1100212"/>
              <a:ext cx="3041494" cy="5364069"/>
              <a:chOff x="5392583" y="1217170"/>
              <a:chExt cx="3041494" cy="5364069"/>
            </a:xfrm>
            <a:grpFill/>
          </p:grpSpPr>
          <p:sp>
            <p:nvSpPr>
              <p:cNvPr id="22" name="矩形 21"/>
              <p:cNvSpPr/>
              <p:nvPr/>
            </p:nvSpPr>
            <p:spPr>
              <a:xfrm>
                <a:off x="5573404" y="1373734"/>
                <a:ext cx="2717603" cy="4359349"/>
              </a:xfrm>
              <a:prstGeom prst="rect">
                <a:avLst/>
              </a:prstGeom>
              <a:grpFill/>
              <a:ln w="12700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7089542" y="1217170"/>
                <a:ext cx="1344535" cy="1015663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6000" dirty="0" smtClean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Futura BdCn BT" panose="020B0706020204020204" pitchFamily="34" charset="0"/>
                    <a:ea typeface="Lato Heavy" panose="020F0502020204030203" pitchFamily="34" charset="0"/>
                    <a:cs typeface="Lato Heavy" panose="020F0502020204030203" pitchFamily="34" charset="0"/>
                  </a:rPr>
                  <a:t>Ting</a:t>
                </a:r>
                <a:endParaRPr lang="zh-TW" altLang="en-US" sz="6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Futura BdCn BT" panose="020B0706020204020204" pitchFamily="34" charset="0"/>
                  <a:cs typeface="Lato Heavy" panose="020F0502020204030203" pitchFamily="34" charset="0"/>
                </a:endParaRPr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6541415" y="1673162"/>
                <a:ext cx="1231234" cy="1015663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6000" dirty="0" smtClean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Futura BdCn BT" panose="020B0706020204020204" pitchFamily="34" charset="0"/>
                    <a:ea typeface="Lato Heavy" panose="020F0502020204030203" pitchFamily="34" charset="0"/>
                    <a:cs typeface="Lato Heavy" panose="020F0502020204030203" pitchFamily="34" charset="0"/>
                  </a:rPr>
                  <a:t>Wei</a:t>
                </a:r>
                <a:endParaRPr lang="zh-TW" altLang="en-US" sz="6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Futura BdCn BT" panose="020B0706020204020204" pitchFamily="34" charset="0"/>
                  <a:cs typeface="Lato Heavy" panose="020F0502020204030203" pitchFamily="34" charset="0"/>
                </a:endParaRPr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5392583" y="1495543"/>
                <a:ext cx="1596912" cy="450892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7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Futura BdCn BT" panose="020B0706020204020204" pitchFamily="34" charset="0"/>
                    <a:ea typeface="Lato Medium" panose="020F0502020204030203" pitchFamily="34" charset="0"/>
                    <a:cs typeface="Lato Medium" panose="020F0502020204030203" pitchFamily="34" charset="0"/>
                  </a:rPr>
                  <a:t>S</a:t>
                </a:r>
                <a:endParaRPr lang="zh-TW" altLang="en-US" sz="2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Futura BdCn BT" panose="020B0706020204020204" pitchFamily="34" charset="0"/>
                  <a:cs typeface="Lato Medium" panose="020F0502020204030203" pitchFamily="34" charset="0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6567611" y="2487811"/>
                <a:ext cx="1643039" cy="4093428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US" altLang="zh-TW" sz="260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Futura BdCn BT" panose="020B0706020204020204" pitchFamily="34" charset="0"/>
                    <a:ea typeface="Lato Medium" panose="020F0502020204030203" pitchFamily="34" charset="0"/>
                    <a:cs typeface="Lato Medium" panose="020F0502020204030203" pitchFamily="34" charset="0"/>
                  </a:rPr>
                  <a:t>U</a:t>
                </a:r>
                <a:endParaRPr lang="zh-TW" altLang="en-US" sz="26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Futura BdCn BT" panose="020B0706020204020204" pitchFamily="34" charset="0"/>
                  <a:cs typeface="Lato Medium" panose="020F0502020204030203" pitchFamily="34" charset="0"/>
                </a:endParaRPr>
              </a:p>
            </p:txBody>
          </p:sp>
        </p:grpSp>
        <p:sp>
          <p:nvSpPr>
            <p:cNvPr id="19" name="文字方塊 18"/>
            <p:cNvSpPr txBox="1"/>
            <p:nvPr/>
          </p:nvSpPr>
          <p:spPr>
            <a:xfrm>
              <a:off x="894332" y="968832"/>
              <a:ext cx="1954381" cy="221599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TW" altLang="en-US" sz="13800" dirty="0">
                  <a:solidFill>
                    <a:schemeClr val="accent3">
                      <a:lumMod val="50000"/>
                      <a:alpha val="72000"/>
                    </a:schemeClr>
                  </a:solidFill>
                  <a:latin typeface="Lato Heavy" panose="020F0502020204030203" pitchFamily="34" charset="0"/>
                  <a:ea typeface="Source Han Sans K Heavy" panose="020B0A00000000000000" pitchFamily="34" charset="-128"/>
                  <a:cs typeface="Lato Heavy" panose="020F0502020204030203" pitchFamily="34" charset="0"/>
                </a:rPr>
                <a:t>建</a:t>
              </a: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1750272" y="2743470"/>
              <a:ext cx="1301150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TW" altLang="en-US" sz="9600" dirty="0" smtClean="0">
                  <a:solidFill>
                    <a:schemeClr val="accent3">
                      <a:lumMod val="60000"/>
                      <a:lumOff val="40000"/>
                      <a:alpha val="62000"/>
                    </a:schemeClr>
                  </a:solidFill>
                  <a:latin typeface="Source Han Sans K Heavy" panose="020B0A00000000000000" pitchFamily="34" charset="-128"/>
                  <a:ea typeface="Source Han Sans K Heavy" panose="020B0A00000000000000" pitchFamily="34" charset="-128"/>
                </a:rPr>
                <a:t>模</a:t>
              </a:r>
              <a:endParaRPr lang="zh-TW" altLang="en-US" sz="11500" dirty="0">
                <a:solidFill>
                  <a:schemeClr val="accent3">
                    <a:lumMod val="60000"/>
                    <a:lumOff val="40000"/>
                    <a:alpha val="62000"/>
                  </a:schemeClr>
                </a:solidFill>
                <a:latin typeface="Source Han Sans K Heavy" panose="020B0A00000000000000" pitchFamily="34" charset="-128"/>
                <a:ea typeface="Source Han Sans K Heavy" panose="020B0A00000000000000" pitchFamily="34" charset="-128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1108457" y="3943798"/>
              <a:ext cx="1744390" cy="20313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600" dirty="0">
                  <a:solidFill>
                    <a:schemeClr val="accent2">
                      <a:lumMod val="50000"/>
                      <a:alpha val="71000"/>
                    </a:schemeClr>
                  </a:solidFill>
                  <a:latin typeface="Source Han Sans K Heavy" panose="020B0A00000000000000" pitchFamily="34" charset="-128"/>
                  <a:ea typeface="Source Han Sans K Heavy" panose="020B0A00000000000000" pitchFamily="34" charset="-128"/>
                </a:rPr>
                <a:t>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467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-111670" y="3075057"/>
            <a:ext cx="12656728" cy="707886"/>
            <a:chOff x="-535004" y="2904065"/>
            <a:chExt cx="12656728" cy="707886"/>
          </a:xfrm>
          <a:solidFill>
            <a:schemeClr val="tx1">
              <a:lumMod val="85000"/>
              <a:lumOff val="15000"/>
              <a:alpha val="80000"/>
            </a:schemeClr>
          </a:solidFill>
        </p:grpSpPr>
        <p:sp>
          <p:nvSpPr>
            <p:cNvPr id="3" name="五邊形 2"/>
            <p:cNvSpPr/>
            <p:nvPr/>
          </p:nvSpPr>
          <p:spPr>
            <a:xfrm>
              <a:off x="-535004" y="2993165"/>
              <a:ext cx="12656728" cy="575733"/>
            </a:xfrm>
            <a:prstGeom prst="homePlate">
              <a:avLst/>
            </a:prstGeom>
            <a:solidFill>
              <a:schemeClr val="tx1">
                <a:lumMod val="85000"/>
                <a:lumOff val="15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4048004" y="2904065"/>
              <a:ext cx="36984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0" dirty="0" smtClean="0">
                  <a:solidFill>
                    <a:schemeClr val="bg1">
                      <a:lumMod val="85000"/>
                      <a:alpha val="77000"/>
                    </a:schemeClr>
                  </a:solidFill>
                  <a:latin typeface="Futura LtCn BT" panose="020B0408020204030204" pitchFamily="34" charset="0"/>
                </a:rPr>
                <a:t>Heat-Equation Approach</a:t>
              </a:r>
              <a:endParaRPr lang="zh-TW" altLang="en-US" sz="4000" dirty="0">
                <a:solidFill>
                  <a:schemeClr val="bg1">
                    <a:lumMod val="85000"/>
                    <a:alpha val="77000"/>
                  </a:schemeClr>
                </a:solidFill>
                <a:latin typeface="Futura LtCn BT" panose="020B0408020204030204" pitchFamily="34" charset="0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6738372" y="2343086"/>
            <a:ext cx="2160000" cy="2165912"/>
            <a:chOff x="6738372" y="2343086"/>
            <a:chExt cx="2160000" cy="2165912"/>
          </a:xfrm>
        </p:grpSpPr>
        <p:sp useBgFill="1">
          <p:nvSpPr>
            <p:cNvPr id="19" name="矩形 18"/>
            <p:cNvSpPr/>
            <p:nvPr/>
          </p:nvSpPr>
          <p:spPr>
            <a:xfrm rot="2700000">
              <a:off x="6738372" y="2343086"/>
              <a:ext cx="2160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6738372" y="2348998"/>
              <a:ext cx="2160000" cy="2160000"/>
              <a:chOff x="6525538" y="2168144"/>
              <a:chExt cx="2160000" cy="2160000"/>
            </a:xfrm>
          </p:grpSpPr>
          <p:sp>
            <p:nvSpPr>
              <p:cNvPr id="8" name="矩形 7"/>
              <p:cNvSpPr/>
              <p:nvPr/>
            </p:nvSpPr>
            <p:spPr>
              <a:xfrm rot="2700000">
                <a:off x="6525538" y="2168144"/>
                <a:ext cx="2160000" cy="2160000"/>
              </a:xfrm>
              <a:prstGeom prst="rect">
                <a:avLst/>
              </a:prstGeom>
              <a:solidFill>
                <a:schemeClr val="accent2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>
                      <a:lumMod val="95000"/>
                      <a:alpha val="31000"/>
                    </a:schemeClr>
                  </a:solidFill>
                </a:endParaRPr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6610521" y="2832909"/>
                <a:ext cx="1952778" cy="990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altLang="zh-TW" sz="3600" dirty="0" smtClean="0">
                    <a:solidFill>
                      <a:schemeClr val="bg2">
                        <a:lumMod val="25000"/>
                        <a:alpha val="95000"/>
                      </a:schemeClr>
                    </a:solidFill>
                    <a:latin typeface="Futura BdCn BT" panose="020B0706020204020204" pitchFamily="34" charset="0"/>
                  </a:rPr>
                  <a:t>Change of </a:t>
                </a:r>
              </a:p>
              <a:p>
                <a:pPr algn="ctr">
                  <a:lnSpc>
                    <a:spcPts val="3500"/>
                  </a:lnSpc>
                </a:pPr>
                <a:r>
                  <a:rPr lang="en-US" altLang="zh-TW" sz="3600" dirty="0" smtClean="0">
                    <a:solidFill>
                      <a:schemeClr val="bg2">
                        <a:lumMod val="25000"/>
                        <a:alpha val="95000"/>
                      </a:schemeClr>
                    </a:solidFill>
                    <a:latin typeface="Futura BdCn BT" panose="020B0706020204020204" pitchFamily="34" charset="0"/>
                  </a:rPr>
                  <a:t>Variables</a:t>
                </a:r>
                <a:endParaRPr lang="zh-TW" altLang="en-US" sz="3600" dirty="0">
                  <a:solidFill>
                    <a:schemeClr val="bg2">
                      <a:lumMod val="25000"/>
                      <a:alpha val="95000"/>
                    </a:schemeClr>
                  </a:solidFill>
                  <a:latin typeface="Futura BdCn BT" panose="020B0706020204020204" pitchFamily="34" charset="0"/>
                </a:endParaRPr>
              </a:p>
            </p:txBody>
          </p:sp>
        </p:grpSp>
      </p:grpSp>
      <p:grpSp>
        <p:nvGrpSpPr>
          <p:cNvPr id="29" name="群組 28"/>
          <p:cNvGrpSpPr/>
          <p:nvPr/>
        </p:nvGrpSpPr>
        <p:grpSpPr>
          <a:xfrm>
            <a:off x="4920523" y="3936518"/>
            <a:ext cx="2600392" cy="2160377"/>
            <a:chOff x="4920523" y="3936518"/>
            <a:chExt cx="2600392" cy="2160377"/>
          </a:xfrm>
        </p:grpSpPr>
        <p:sp useBgFill="1">
          <p:nvSpPr>
            <p:cNvPr id="20" name="矩形 19"/>
            <p:cNvSpPr/>
            <p:nvPr/>
          </p:nvSpPr>
          <p:spPr>
            <a:xfrm rot="2700000">
              <a:off x="5138295" y="3936518"/>
              <a:ext cx="2160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5" name="群組 24"/>
            <p:cNvGrpSpPr/>
            <p:nvPr/>
          </p:nvGrpSpPr>
          <p:grpSpPr>
            <a:xfrm>
              <a:off x="4920523" y="3936895"/>
              <a:ext cx="2600392" cy="2160000"/>
              <a:chOff x="4583303" y="3794954"/>
              <a:chExt cx="2600392" cy="2160000"/>
            </a:xfrm>
          </p:grpSpPr>
          <p:sp>
            <p:nvSpPr>
              <p:cNvPr id="7" name="矩形 6"/>
              <p:cNvSpPr/>
              <p:nvPr/>
            </p:nvSpPr>
            <p:spPr>
              <a:xfrm rot="2700000">
                <a:off x="4803499" y="3794954"/>
                <a:ext cx="2160000" cy="2160000"/>
              </a:xfrm>
              <a:prstGeom prst="rect">
                <a:avLst/>
              </a:prstGeom>
              <a:solidFill>
                <a:srgbClr val="FFC0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>
                      <a:lumMod val="95000"/>
                      <a:alpha val="77000"/>
                    </a:schemeClr>
                  </a:solidFill>
                </a:endParaRPr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4583303" y="4542380"/>
                <a:ext cx="26003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600" dirty="0" smtClean="0">
                    <a:solidFill>
                      <a:schemeClr val="bg2">
                        <a:lumMod val="25000"/>
                        <a:alpha val="95000"/>
                      </a:schemeClr>
                    </a:solidFill>
                    <a:latin typeface="Futura BdCn BT" panose="020B0706020204020204" pitchFamily="34" charset="0"/>
                  </a:rPr>
                  <a:t>Demonstration</a:t>
                </a:r>
                <a:endParaRPr lang="zh-TW" altLang="en-US" sz="3600" dirty="0">
                  <a:solidFill>
                    <a:schemeClr val="bg2">
                      <a:lumMod val="25000"/>
                      <a:alpha val="95000"/>
                    </a:schemeClr>
                  </a:solidFill>
                  <a:latin typeface="Futura BdCn BT" panose="020B0706020204020204" pitchFamily="34" charset="0"/>
                </a:endParaRPr>
              </a:p>
            </p:txBody>
          </p:sp>
        </p:grpSp>
      </p:grpSp>
      <p:grpSp>
        <p:nvGrpSpPr>
          <p:cNvPr id="30" name="群組 29"/>
          <p:cNvGrpSpPr/>
          <p:nvPr/>
        </p:nvGrpSpPr>
        <p:grpSpPr>
          <a:xfrm>
            <a:off x="3538223" y="2343086"/>
            <a:ext cx="2164843" cy="2160001"/>
            <a:chOff x="3538223" y="2343086"/>
            <a:chExt cx="2164843" cy="2160001"/>
          </a:xfrm>
        </p:grpSpPr>
        <p:sp useBgFill="1">
          <p:nvSpPr>
            <p:cNvPr id="21" name="矩形 20"/>
            <p:cNvSpPr/>
            <p:nvPr/>
          </p:nvSpPr>
          <p:spPr>
            <a:xfrm rot="2700000">
              <a:off x="3538223" y="2343086"/>
              <a:ext cx="2160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6" name="群組 25"/>
            <p:cNvGrpSpPr/>
            <p:nvPr/>
          </p:nvGrpSpPr>
          <p:grpSpPr>
            <a:xfrm>
              <a:off x="3543066" y="2343087"/>
              <a:ext cx="2160000" cy="2160000"/>
              <a:chOff x="3543066" y="2343087"/>
              <a:chExt cx="2160000" cy="2160000"/>
            </a:xfrm>
          </p:grpSpPr>
          <p:sp>
            <p:nvSpPr>
              <p:cNvPr id="6" name="矩形 5"/>
              <p:cNvSpPr/>
              <p:nvPr/>
            </p:nvSpPr>
            <p:spPr>
              <a:xfrm rot="2700000">
                <a:off x="3543066" y="2343087"/>
                <a:ext cx="2160000" cy="2160000"/>
              </a:xfrm>
              <a:prstGeom prst="rect">
                <a:avLst/>
              </a:prstGeom>
              <a:solidFill>
                <a:srgbClr val="FF9933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>
                      <a:lumMod val="95000"/>
                      <a:alpha val="77000"/>
                    </a:schemeClr>
                  </a:solidFill>
                </a:endParaRPr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3617913" y="2958530"/>
                <a:ext cx="1919115" cy="990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altLang="zh-TW" sz="3600" dirty="0" smtClean="0">
                    <a:solidFill>
                      <a:schemeClr val="bg2">
                        <a:lumMod val="25000"/>
                        <a:alpha val="95000"/>
                      </a:schemeClr>
                    </a:solidFill>
                    <a:latin typeface="Futura BdCn BT" panose="020B0706020204020204" pitchFamily="34" charset="0"/>
                  </a:rPr>
                  <a:t>Boundary</a:t>
                </a:r>
              </a:p>
              <a:p>
                <a:pPr algn="ctr">
                  <a:lnSpc>
                    <a:spcPts val="3500"/>
                  </a:lnSpc>
                </a:pPr>
                <a:r>
                  <a:rPr lang="en-US" altLang="zh-TW" sz="3600" dirty="0" smtClean="0">
                    <a:solidFill>
                      <a:schemeClr val="bg2">
                        <a:lumMod val="25000"/>
                        <a:alpha val="95000"/>
                      </a:schemeClr>
                    </a:solidFill>
                    <a:latin typeface="Futura BdCn BT" panose="020B0706020204020204" pitchFamily="34" charset="0"/>
                  </a:rPr>
                  <a:t>Conditions</a:t>
                </a:r>
                <a:endParaRPr lang="zh-TW" altLang="en-US" sz="3600" dirty="0">
                  <a:solidFill>
                    <a:schemeClr val="bg2">
                      <a:lumMod val="25000"/>
                      <a:alpha val="95000"/>
                    </a:schemeClr>
                  </a:solidFill>
                  <a:latin typeface="Futura BdCn BT" panose="020B0706020204020204" pitchFamily="34" charset="0"/>
                </a:endParaRPr>
              </a:p>
            </p:txBody>
          </p:sp>
        </p:grpSp>
      </p:grpSp>
      <p:grpSp>
        <p:nvGrpSpPr>
          <p:cNvPr id="28" name="群組 27"/>
          <p:cNvGrpSpPr/>
          <p:nvPr/>
        </p:nvGrpSpPr>
        <p:grpSpPr>
          <a:xfrm>
            <a:off x="5136695" y="749657"/>
            <a:ext cx="2161600" cy="2160000"/>
            <a:chOff x="5136695" y="749657"/>
            <a:chExt cx="2161600" cy="2160000"/>
          </a:xfrm>
        </p:grpSpPr>
        <p:sp useBgFill="1">
          <p:nvSpPr>
            <p:cNvPr id="22" name="矩形 21"/>
            <p:cNvSpPr/>
            <p:nvPr/>
          </p:nvSpPr>
          <p:spPr>
            <a:xfrm rot="2700000">
              <a:off x="5138295" y="749657"/>
              <a:ext cx="2160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3" name="群組 22"/>
            <p:cNvGrpSpPr/>
            <p:nvPr/>
          </p:nvGrpSpPr>
          <p:grpSpPr>
            <a:xfrm>
              <a:off x="5136695" y="749657"/>
              <a:ext cx="2160000" cy="2160000"/>
              <a:chOff x="5032087" y="847309"/>
              <a:chExt cx="2160000" cy="2160000"/>
            </a:xfrm>
          </p:grpSpPr>
          <p:sp>
            <p:nvSpPr>
              <p:cNvPr id="5" name="矩形 4"/>
              <p:cNvSpPr/>
              <p:nvPr/>
            </p:nvSpPr>
            <p:spPr>
              <a:xfrm rot="2700000">
                <a:off x="5032087" y="847309"/>
                <a:ext cx="2160000" cy="2160000"/>
              </a:xfrm>
              <a:prstGeom prst="rect">
                <a:avLst/>
              </a:prstGeom>
              <a:solidFill>
                <a:srgbClr val="C000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>
                      <a:lumMod val="95000"/>
                      <a:alpha val="77000"/>
                    </a:schemeClr>
                  </a:solidFill>
                </a:endParaRP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5137300" y="1601729"/>
                <a:ext cx="19495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600" dirty="0" smtClean="0">
                    <a:solidFill>
                      <a:schemeClr val="bg2">
                        <a:lumMod val="25000"/>
                        <a:alpha val="95000"/>
                      </a:schemeClr>
                    </a:solidFill>
                    <a:latin typeface="Futura BdCn BT" panose="020B0706020204020204" pitchFamily="34" charset="0"/>
                  </a:rPr>
                  <a:t>Motivation</a:t>
                </a:r>
                <a:endParaRPr lang="zh-TW" altLang="en-US" sz="3600" dirty="0">
                  <a:solidFill>
                    <a:schemeClr val="bg2">
                      <a:lumMod val="25000"/>
                      <a:alpha val="95000"/>
                    </a:schemeClr>
                  </a:solidFill>
                  <a:latin typeface="Futura BdCn BT" panose="020B0706020204020204" pitchFamily="34" charset="0"/>
                </a:endParaRPr>
              </a:p>
            </p:txBody>
          </p:sp>
        </p:grpSp>
      </p:grpSp>
      <p:grpSp>
        <p:nvGrpSpPr>
          <p:cNvPr id="31" name="群組 30"/>
          <p:cNvGrpSpPr/>
          <p:nvPr/>
        </p:nvGrpSpPr>
        <p:grpSpPr>
          <a:xfrm>
            <a:off x="6738372" y="2326999"/>
            <a:ext cx="2160000" cy="2165912"/>
            <a:chOff x="6738372" y="2343086"/>
            <a:chExt cx="2160000" cy="2165912"/>
          </a:xfrm>
        </p:grpSpPr>
        <p:sp useBgFill="1">
          <p:nvSpPr>
            <p:cNvPr id="32" name="矩形 31"/>
            <p:cNvSpPr/>
            <p:nvPr/>
          </p:nvSpPr>
          <p:spPr>
            <a:xfrm rot="2700000">
              <a:off x="6738372" y="2343086"/>
              <a:ext cx="2160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3" name="群組 32"/>
            <p:cNvGrpSpPr/>
            <p:nvPr/>
          </p:nvGrpSpPr>
          <p:grpSpPr>
            <a:xfrm>
              <a:off x="6738372" y="2348998"/>
              <a:ext cx="2160000" cy="2160000"/>
              <a:chOff x="6525538" y="2168144"/>
              <a:chExt cx="2160000" cy="2160000"/>
            </a:xfrm>
          </p:grpSpPr>
          <p:sp>
            <p:nvSpPr>
              <p:cNvPr id="34" name="矩形 33"/>
              <p:cNvSpPr/>
              <p:nvPr/>
            </p:nvSpPr>
            <p:spPr>
              <a:xfrm rot="2700000">
                <a:off x="6525538" y="2168144"/>
                <a:ext cx="2160000" cy="2160000"/>
              </a:xfrm>
              <a:prstGeom prst="rect">
                <a:avLst/>
              </a:prstGeom>
              <a:solidFill>
                <a:schemeClr val="accent2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>
                      <a:lumMod val="95000"/>
                      <a:alpha val="31000"/>
                    </a:schemeClr>
                  </a:solidFill>
                </a:endParaRPr>
              </a:p>
            </p:txBody>
          </p:sp>
          <p:sp>
            <p:nvSpPr>
              <p:cNvPr id="35" name="文字方塊 34"/>
              <p:cNvSpPr txBox="1"/>
              <p:nvPr/>
            </p:nvSpPr>
            <p:spPr>
              <a:xfrm>
                <a:off x="6875311" y="2378284"/>
                <a:ext cx="1460453" cy="1733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3200"/>
                  </a:lnSpc>
                </a:pPr>
                <a:r>
                  <a:rPr lang="en-US" altLang="zh-TW" sz="3600" dirty="0">
                    <a:solidFill>
                      <a:schemeClr val="bg2">
                        <a:lumMod val="25000"/>
                        <a:alpha val="95000"/>
                      </a:schemeClr>
                    </a:solidFill>
                    <a:latin typeface="Futura LtCn BT" panose="020B0408020204030204" pitchFamily="34" charset="0"/>
                  </a:rPr>
                  <a:t>It's a backward diffusion equation</a:t>
                </a:r>
                <a:endParaRPr lang="zh-TW" altLang="en-US" sz="3600" dirty="0">
                  <a:solidFill>
                    <a:schemeClr val="bg2">
                      <a:lumMod val="25000"/>
                      <a:alpha val="95000"/>
                    </a:schemeClr>
                  </a:solidFill>
                  <a:latin typeface="Futura LtCn BT" panose="020B0408020204030204" pitchFamily="34" charset="0"/>
                </a:endParaRPr>
              </a:p>
            </p:txBody>
          </p:sp>
        </p:grpSp>
      </p:grpSp>
      <p:grpSp>
        <p:nvGrpSpPr>
          <p:cNvPr id="37" name="群組 36"/>
          <p:cNvGrpSpPr/>
          <p:nvPr/>
        </p:nvGrpSpPr>
        <p:grpSpPr>
          <a:xfrm>
            <a:off x="5139507" y="3938685"/>
            <a:ext cx="2162424" cy="2160377"/>
            <a:chOff x="5138295" y="3936518"/>
            <a:chExt cx="2162424" cy="2160377"/>
          </a:xfrm>
        </p:grpSpPr>
        <p:sp useBgFill="1">
          <p:nvSpPr>
            <p:cNvPr id="38" name="矩形 37"/>
            <p:cNvSpPr/>
            <p:nvPr/>
          </p:nvSpPr>
          <p:spPr>
            <a:xfrm rot="2700000">
              <a:off x="5138295" y="3936518"/>
              <a:ext cx="2160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9" name="群組 38"/>
            <p:cNvGrpSpPr/>
            <p:nvPr/>
          </p:nvGrpSpPr>
          <p:grpSpPr>
            <a:xfrm>
              <a:off x="5140719" y="3936895"/>
              <a:ext cx="2160000" cy="2160000"/>
              <a:chOff x="4803499" y="3794954"/>
              <a:chExt cx="2160000" cy="2160000"/>
            </a:xfrm>
          </p:grpSpPr>
          <p:sp>
            <p:nvSpPr>
              <p:cNvPr id="40" name="矩形 39"/>
              <p:cNvSpPr/>
              <p:nvPr/>
            </p:nvSpPr>
            <p:spPr>
              <a:xfrm rot="2700000">
                <a:off x="4803499" y="3794954"/>
                <a:ext cx="2160000" cy="2160000"/>
              </a:xfrm>
              <a:prstGeom prst="rect">
                <a:avLst/>
              </a:prstGeom>
              <a:solidFill>
                <a:srgbClr val="FFC0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>
                      <a:lumMod val="95000"/>
                      <a:alpha val="77000"/>
                    </a:schemeClr>
                  </a:solidFill>
                </a:endParaRPr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>
                <a:off x="5037394" y="4078290"/>
                <a:ext cx="1687361" cy="1733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3200"/>
                  </a:lnSpc>
                </a:pPr>
                <a:r>
                  <a:rPr lang="en-US" altLang="zh-TW" sz="3600" dirty="0">
                    <a:solidFill>
                      <a:schemeClr val="bg2">
                        <a:lumMod val="25000"/>
                        <a:alpha val="95000"/>
                      </a:schemeClr>
                    </a:solidFill>
                    <a:latin typeface="Futura LtCn BT" panose="020B0408020204030204" pitchFamily="34" charset="0"/>
                  </a:rPr>
                  <a:t>The present can only be solved from the future.</a:t>
                </a:r>
                <a:endParaRPr lang="zh-TW" altLang="en-US" sz="3600" dirty="0">
                  <a:solidFill>
                    <a:schemeClr val="bg2">
                      <a:lumMod val="25000"/>
                      <a:alpha val="95000"/>
                    </a:schemeClr>
                  </a:solidFill>
                  <a:latin typeface="Futura LtCn BT" panose="020B0408020204030204" pitchFamily="34" charset="0"/>
                </a:endParaRPr>
              </a:p>
            </p:txBody>
          </p:sp>
        </p:grpSp>
      </p:grpSp>
      <p:grpSp>
        <p:nvGrpSpPr>
          <p:cNvPr id="42" name="群組 41"/>
          <p:cNvGrpSpPr/>
          <p:nvPr/>
        </p:nvGrpSpPr>
        <p:grpSpPr>
          <a:xfrm>
            <a:off x="3411903" y="2352294"/>
            <a:ext cx="2412640" cy="2160001"/>
            <a:chOff x="3423095" y="2343086"/>
            <a:chExt cx="2412640" cy="2160001"/>
          </a:xfrm>
        </p:grpSpPr>
        <p:sp useBgFill="1">
          <p:nvSpPr>
            <p:cNvPr id="43" name="矩形 42"/>
            <p:cNvSpPr/>
            <p:nvPr/>
          </p:nvSpPr>
          <p:spPr>
            <a:xfrm rot="2700000">
              <a:off x="3538223" y="2343086"/>
              <a:ext cx="2160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4" name="群組 43"/>
            <p:cNvGrpSpPr/>
            <p:nvPr/>
          </p:nvGrpSpPr>
          <p:grpSpPr>
            <a:xfrm>
              <a:off x="3423095" y="2343087"/>
              <a:ext cx="2412640" cy="2160000"/>
              <a:chOff x="3423095" y="2343087"/>
              <a:chExt cx="2412640" cy="2160000"/>
            </a:xfrm>
          </p:grpSpPr>
          <p:sp>
            <p:nvSpPr>
              <p:cNvPr id="45" name="矩形 44"/>
              <p:cNvSpPr/>
              <p:nvPr/>
            </p:nvSpPr>
            <p:spPr>
              <a:xfrm rot="2700000">
                <a:off x="3543066" y="2343087"/>
                <a:ext cx="2160000" cy="2160000"/>
              </a:xfrm>
              <a:prstGeom prst="rect">
                <a:avLst/>
              </a:prstGeom>
              <a:solidFill>
                <a:srgbClr val="FF9933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>
                      <a:lumMod val="95000"/>
                      <a:alpha val="77000"/>
                    </a:schemeClr>
                  </a:solidFill>
                </a:endParaRPr>
              </a:p>
            </p:txBody>
          </p:sp>
          <p:sp>
            <p:nvSpPr>
              <p:cNvPr id="46" name="文字方塊 45"/>
              <p:cNvSpPr txBox="1"/>
              <p:nvPr/>
            </p:nvSpPr>
            <p:spPr>
              <a:xfrm>
                <a:off x="3423095" y="2670584"/>
                <a:ext cx="2412640" cy="1733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3200"/>
                  </a:lnSpc>
                </a:pPr>
                <a:r>
                  <a:rPr lang="en-US" altLang="zh-TW" sz="3600" dirty="0">
                    <a:solidFill>
                      <a:schemeClr val="bg2">
                        <a:lumMod val="25000"/>
                        <a:alpha val="95000"/>
                      </a:schemeClr>
                    </a:solidFill>
                    <a:latin typeface="Futura LtCn BT" panose="020B0408020204030204" pitchFamily="34" charset="0"/>
                    <a:ea typeface="Lato Hairline" panose="020F0502020204030203" pitchFamily="34" charset="0"/>
                    <a:cs typeface="Lato Hairline" panose="020F0502020204030203" pitchFamily="34" charset="0"/>
                  </a:rPr>
                  <a:t>It's a one-dimensional heat equation in disguise</a:t>
                </a:r>
                <a:r>
                  <a:rPr lang="en-US" altLang="zh-TW" sz="2400" dirty="0">
                    <a:solidFill>
                      <a:schemeClr val="bg2">
                        <a:lumMod val="25000"/>
                        <a:alpha val="95000"/>
                      </a:schemeClr>
                    </a:solidFill>
                    <a:latin typeface="Futura LtCn BT" panose="020B0408020204030204" pitchFamily="34" charset="0"/>
                    <a:ea typeface="Lato Hairline" panose="020F0502020204030203" pitchFamily="34" charset="0"/>
                    <a:cs typeface="Lato Hairline" panose="020F0502020204030203" pitchFamily="34" charset="0"/>
                  </a:rPr>
                  <a:t>.</a:t>
                </a:r>
                <a:endParaRPr lang="zh-TW" altLang="en-US" sz="2400" dirty="0">
                  <a:solidFill>
                    <a:schemeClr val="bg2">
                      <a:lumMod val="25000"/>
                      <a:alpha val="95000"/>
                    </a:schemeClr>
                  </a:solidFill>
                  <a:latin typeface="Futura LtCn BT" panose="020B0408020204030204" pitchFamily="34" charset="0"/>
                  <a:cs typeface="Lato Hairline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726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xit" presetSubtype="8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6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5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9625" y="-88110"/>
            <a:ext cx="12192000" cy="7024938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9847496" y="3513676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A50021"/>
                </a:solidFill>
                <a:latin typeface="Futura MdCn BT" panose="020B0506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American</a:t>
            </a:r>
            <a:r>
              <a:rPr lang="en-US" altLang="zh-TW" sz="3600" dirty="0" smtClean="0">
                <a:solidFill>
                  <a:schemeClr val="bg1">
                    <a:lumMod val="95000"/>
                  </a:schemeClr>
                </a:solidFill>
                <a:latin typeface="Futura MdCn BT" panose="020B0506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Style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  <a:latin typeface="Futura MdCn BT" panose="020B0506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70871" y="2533299"/>
            <a:ext cx="2342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A50021"/>
                </a:solidFill>
                <a:latin typeface="Futura MdCn BT" panose="020B0506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European</a:t>
            </a:r>
            <a:r>
              <a:rPr lang="en-US" altLang="zh-TW" sz="3600" dirty="0" smtClean="0">
                <a:solidFill>
                  <a:schemeClr val="bg1">
                    <a:lumMod val="95000"/>
                  </a:schemeClr>
                </a:solidFill>
                <a:latin typeface="Futura MdCn BT" panose="020B0506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Style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  <a:latin typeface="Futura MdCn BT" panose="020B0506020204030203" pitchFamily="34" charset="0"/>
              <a:cs typeface="Lato Thin" panose="020F0502020204030203" pitchFamily="34" charset="0"/>
            </a:endParaRPr>
          </a:p>
        </p:txBody>
      </p:sp>
      <p:sp useBgFill="1">
        <p:nvSpPr>
          <p:cNvPr id="27" name="平行四邊形 26"/>
          <p:cNvSpPr/>
          <p:nvPr/>
        </p:nvSpPr>
        <p:spPr>
          <a:xfrm>
            <a:off x="6163307" y="0"/>
            <a:ext cx="3684189" cy="4656667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28" name="矩形 27"/>
          <p:cNvSpPr/>
          <p:nvPr/>
        </p:nvSpPr>
        <p:spPr>
          <a:xfrm rot="11407610">
            <a:off x="9515455" y="-97404"/>
            <a:ext cx="307925" cy="4668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23" name="平行四邊形 22"/>
          <p:cNvSpPr/>
          <p:nvPr/>
        </p:nvSpPr>
        <p:spPr>
          <a:xfrm>
            <a:off x="2820338" y="2218266"/>
            <a:ext cx="3313735" cy="4656667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42" name="矩形 41"/>
          <p:cNvSpPr/>
          <p:nvPr/>
        </p:nvSpPr>
        <p:spPr>
          <a:xfrm rot="11407610">
            <a:off x="9973330" y="-533937"/>
            <a:ext cx="221218" cy="4668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43" name="矩形 42"/>
          <p:cNvSpPr/>
          <p:nvPr/>
        </p:nvSpPr>
        <p:spPr>
          <a:xfrm rot="11407610">
            <a:off x="10485506" y="-1911358"/>
            <a:ext cx="130102" cy="4668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44" name="矩形 43"/>
          <p:cNvSpPr/>
          <p:nvPr/>
        </p:nvSpPr>
        <p:spPr>
          <a:xfrm rot="11407610">
            <a:off x="10575204" y="-1530805"/>
            <a:ext cx="130102" cy="4668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45" name="矩形 44"/>
          <p:cNvSpPr/>
          <p:nvPr/>
        </p:nvSpPr>
        <p:spPr>
          <a:xfrm rot="11407610">
            <a:off x="10913362" y="-2543233"/>
            <a:ext cx="130102" cy="4668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51" name="矩形 50"/>
          <p:cNvSpPr/>
          <p:nvPr/>
        </p:nvSpPr>
        <p:spPr>
          <a:xfrm rot="11407610" flipH="1" flipV="1">
            <a:off x="2746346" y="2916255"/>
            <a:ext cx="307925" cy="4668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52" name="矩形 51"/>
          <p:cNvSpPr/>
          <p:nvPr/>
        </p:nvSpPr>
        <p:spPr>
          <a:xfrm rot="11407610" flipH="1" flipV="1">
            <a:off x="2408863" y="3216970"/>
            <a:ext cx="221218" cy="4668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53" name="矩形 52"/>
          <p:cNvSpPr/>
          <p:nvPr/>
        </p:nvSpPr>
        <p:spPr>
          <a:xfrm rot="11407610" flipH="1" flipV="1">
            <a:off x="2074689" y="4197279"/>
            <a:ext cx="130102" cy="4668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54" name="矩形 53"/>
          <p:cNvSpPr/>
          <p:nvPr/>
        </p:nvSpPr>
        <p:spPr>
          <a:xfrm rot="11407610" flipH="1" flipV="1">
            <a:off x="2031034" y="3595850"/>
            <a:ext cx="130102" cy="4668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55" name="矩形 54"/>
          <p:cNvSpPr/>
          <p:nvPr/>
        </p:nvSpPr>
        <p:spPr>
          <a:xfrm rot="11407610" flipH="1" flipV="1">
            <a:off x="1601234" y="5107809"/>
            <a:ext cx="130102" cy="4668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>
            <a:off x="1076606" y="700621"/>
            <a:ext cx="4086610" cy="785374"/>
            <a:chOff x="1076606" y="700621"/>
            <a:chExt cx="4086610" cy="785374"/>
          </a:xfrm>
        </p:grpSpPr>
        <p:grpSp>
          <p:nvGrpSpPr>
            <p:cNvPr id="7" name="群組 6"/>
            <p:cNvGrpSpPr/>
            <p:nvPr/>
          </p:nvGrpSpPr>
          <p:grpSpPr>
            <a:xfrm>
              <a:off x="4200093" y="822360"/>
              <a:ext cx="963123" cy="590064"/>
              <a:chOff x="3789113" y="821567"/>
              <a:chExt cx="1940045" cy="590064"/>
            </a:xfrm>
          </p:grpSpPr>
          <p:sp useBgFill="1">
            <p:nvSpPr>
              <p:cNvPr id="3" name="五邊形 2"/>
              <p:cNvSpPr/>
              <p:nvPr/>
            </p:nvSpPr>
            <p:spPr>
              <a:xfrm>
                <a:off x="3805704" y="821567"/>
                <a:ext cx="1923454" cy="585386"/>
              </a:xfrm>
              <a:prstGeom prst="homePlate">
                <a:avLst>
                  <a:gd name="adj" fmla="val 3553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五邊形 33"/>
              <p:cNvSpPr/>
              <p:nvPr/>
            </p:nvSpPr>
            <p:spPr>
              <a:xfrm>
                <a:off x="3789113" y="826245"/>
                <a:ext cx="1923454" cy="585386"/>
              </a:xfrm>
              <a:prstGeom prst="homePlate">
                <a:avLst>
                  <a:gd name="adj" fmla="val 35537"/>
                </a:avLst>
              </a:prstGeom>
              <a:solidFill>
                <a:schemeClr val="bg2">
                  <a:lumMod val="2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" name="文字方塊 7"/>
            <p:cNvSpPr txBox="1"/>
            <p:nvPr/>
          </p:nvSpPr>
          <p:spPr>
            <a:xfrm>
              <a:off x="4200093" y="823556"/>
              <a:ext cx="7072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 smtClean="0">
                  <a:solidFill>
                    <a:schemeClr val="bg1">
                      <a:lumMod val="85000"/>
                    </a:schemeClr>
                  </a:solidFill>
                  <a:latin typeface="Futura LtCn BT" panose="020B0408020204030204" pitchFamily="34" charset="0"/>
                </a:rPr>
                <a:t>CALL</a:t>
              </a:r>
              <a:endParaRPr lang="zh-TW" altLang="en-US" sz="3200" dirty="0">
                <a:solidFill>
                  <a:schemeClr val="bg1">
                    <a:lumMod val="85000"/>
                  </a:schemeClr>
                </a:solidFill>
                <a:latin typeface="Futura LtCn BT" panose="020B0408020204030204" pitchFamily="34" charset="0"/>
              </a:endParaRPr>
            </a:p>
          </p:txBody>
        </p:sp>
        <p:grpSp>
          <p:nvGrpSpPr>
            <p:cNvPr id="10" name="群組 9"/>
            <p:cNvGrpSpPr/>
            <p:nvPr/>
          </p:nvGrpSpPr>
          <p:grpSpPr>
            <a:xfrm>
              <a:off x="1076606" y="700621"/>
              <a:ext cx="3123487" cy="785374"/>
              <a:chOff x="1076606" y="700621"/>
              <a:chExt cx="3123487" cy="785374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1076606" y="700621"/>
                <a:ext cx="3123487" cy="785374"/>
              </a:xfrm>
              <a:prstGeom prst="rect">
                <a:avLst/>
              </a:prstGeom>
              <a:solidFill>
                <a:schemeClr val="bg2">
                  <a:lumMod val="10000"/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字方塊 46"/>
                  <p:cNvSpPr txBox="1"/>
                  <p:nvPr/>
                </p:nvSpPr>
                <p:spPr>
                  <a:xfrm>
                    <a:off x="1240232" y="820631"/>
                    <a:ext cx="2731261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sz="1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=0, </m:t>
                          </m:r>
                          <m:func>
                            <m:funcPr>
                              <m:ctrlP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600" b="0" i="0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TW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→∞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TW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func>
                        </m:oMath>
                      </m:oMathPara>
                    </a14:m>
                    <a:endParaRPr lang="zh-TW" altLang="en-US" sz="1600" dirty="0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文字方塊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0232" y="820631"/>
                    <a:ext cx="2731261" cy="246221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116" r="-1116" b="-15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文字方塊 47"/>
                  <p:cNvSpPr txBox="1"/>
                  <p:nvPr/>
                </p:nvSpPr>
                <p:spPr>
                  <a:xfrm>
                    <a:off x="1440400" y="1108819"/>
                    <a:ext cx="2173159" cy="3209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altLang="zh-TW" sz="1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600" b="0" i="0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0)</m:t>
                              </m:r>
                            </m:e>
                          </m:func>
                        </m:oMath>
                      </m:oMathPara>
                    </a14:m>
                    <a:endParaRPr lang="zh-TW" altLang="en-US" sz="1600" dirty="0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文字方塊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40400" y="1108819"/>
                    <a:ext cx="2173159" cy="32092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81" r="-2801"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" name="群組 13"/>
          <p:cNvGrpSpPr/>
          <p:nvPr/>
        </p:nvGrpSpPr>
        <p:grpSpPr>
          <a:xfrm>
            <a:off x="6400522" y="4325663"/>
            <a:ext cx="4103430" cy="785374"/>
            <a:chOff x="6400522" y="4325663"/>
            <a:chExt cx="4103430" cy="785374"/>
          </a:xfrm>
        </p:grpSpPr>
        <p:grpSp>
          <p:nvGrpSpPr>
            <p:cNvPr id="4" name="群組 3"/>
            <p:cNvGrpSpPr/>
            <p:nvPr/>
          </p:nvGrpSpPr>
          <p:grpSpPr>
            <a:xfrm>
              <a:off x="9512794" y="4458631"/>
              <a:ext cx="991158" cy="586328"/>
              <a:chOff x="8682227" y="4445250"/>
              <a:chExt cx="1945468" cy="586328"/>
            </a:xfrm>
          </p:grpSpPr>
          <p:sp useBgFill="1">
            <p:nvSpPr>
              <p:cNvPr id="29" name="五邊形 28"/>
              <p:cNvSpPr/>
              <p:nvPr/>
            </p:nvSpPr>
            <p:spPr>
              <a:xfrm>
                <a:off x="8682227" y="4445250"/>
                <a:ext cx="1923454" cy="585386"/>
              </a:xfrm>
              <a:prstGeom prst="homePlate">
                <a:avLst>
                  <a:gd name="adj" fmla="val 3553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五邊形 32"/>
              <p:cNvSpPr/>
              <p:nvPr/>
            </p:nvSpPr>
            <p:spPr>
              <a:xfrm>
                <a:off x="8704241" y="4446192"/>
                <a:ext cx="1923454" cy="585386"/>
              </a:xfrm>
              <a:prstGeom prst="homePlate">
                <a:avLst>
                  <a:gd name="adj" fmla="val 35537"/>
                </a:avLst>
              </a:prstGeom>
              <a:solidFill>
                <a:schemeClr val="bg2">
                  <a:lumMod val="2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7" name="文字方塊 36"/>
            <p:cNvSpPr txBox="1"/>
            <p:nvPr/>
          </p:nvSpPr>
          <p:spPr>
            <a:xfrm>
              <a:off x="9512794" y="4464134"/>
              <a:ext cx="7072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 smtClean="0">
                  <a:solidFill>
                    <a:schemeClr val="bg1">
                      <a:lumMod val="85000"/>
                    </a:schemeClr>
                  </a:solidFill>
                  <a:latin typeface="Futura LtCn BT" panose="020B0408020204030204" pitchFamily="34" charset="0"/>
                </a:rPr>
                <a:t>CALL</a:t>
              </a:r>
              <a:endParaRPr lang="zh-TW" altLang="en-US" sz="3200" dirty="0">
                <a:solidFill>
                  <a:schemeClr val="bg1">
                    <a:lumMod val="85000"/>
                  </a:schemeClr>
                </a:solidFill>
                <a:latin typeface="Futura LtCn BT" panose="020B0408020204030204" pitchFamily="34" charset="0"/>
              </a:endParaRPr>
            </a:p>
          </p:txBody>
        </p:sp>
        <p:grpSp>
          <p:nvGrpSpPr>
            <p:cNvPr id="49" name="群組 48"/>
            <p:cNvGrpSpPr/>
            <p:nvPr/>
          </p:nvGrpSpPr>
          <p:grpSpPr>
            <a:xfrm>
              <a:off x="6400522" y="4325663"/>
              <a:ext cx="3123487" cy="785374"/>
              <a:chOff x="1076606" y="700621"/>
              <a:chExt cx="3123487" cy="785374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1076606" y="700621"/>
                <a:ext cx="3123487" cy="785374"/>
              </a:xfrm>
              <a:prstGeom prst="rect">
                <a:avLst/>
              </a:prstGeom>
              <a:solidFill>
                <a:schemeClr val="bg2">
                  <a:lumMod val="10000"/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字方塊 55"/>
                  <p:cNvSpPr txBox="1"/>
                  <p:nvPr/>
                </p:nvSpPr>
                <p:spPr>
                  <a:xfrm>
                    <a:off x="1240232" y="820631"/>
                    <a:ext cx="2731261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sz="1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=0, </m:t>
                          </m:r>
                          <m:func>
                            <m:funcPr>
                              <m:ctrlP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600" b="0" i="0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TW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→∞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TW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func>
                        </m:oMath>
                      </m:oMathPara>
                    </a14:m>
                    <a:endParaRPr lang="zh-TW" altLang="en-US" sz="1600" dirty="0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文字方塊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0232" y="820631"/>
                    <a:ext cx="2731261" cy="246221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339" r="-893" b="-1219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字方塊 56"/>
                  <p:cNvSpPr txBox="1"/>
                  <p:nvPr/>
                </p:nvSpPr>
                <p:spPr>
                  <a:xfrm>
                    <a:off x="1440400" y="1108819"/>
                    <a:ext cx="2173159" cy="3209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altLang="zh-TW" sz="1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600" b="0" i="0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0)</m:t>
                              </m:r>
                            </m:e>
                          </m:func>
                        </m:oMath>
                      </m:oMathPara>
                    </a14:m>
                    <a:endParaRPr lang="zh-TW" altLang="en-US" sz="1600" dirty="0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文字方塊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40400" y="1108819"/>
                    <a:ext cx="2173159" cy="32092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966" r="-2809" b="-384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5" name="群組 14"/>
          <p:cNvGrpSpPr/>
          <p:nvPr/>
        </p:nvGrpSpPr>
        <p:grpSpPr>
          <a:xfrm>
            <a:off x="1885833" y="1490677"/>
            <a:ext cx="4514689" cy="822444"/>
            <a:chOff x="1885833" y="1490677"/>
            <a:chExt cx="4514689" cy="822444"/>
          </a:xfrm>
        </p:grpSpPr>
        <p:grpSp>
          <p:nvGrpSpPr>
            <p:cNvPr id="6" name="群組 5"/>
            <p:cNvGrpSpPr/>
            <p:nvPr/>
          </p:nvGrpSpPr>
          <p:grpSpPr>
            <a:xfrm>
              <a:off x="1885833" y="1592166"/>
              <a:ext cx="934505" cy="589315"/>
              <a:chOff x="1311392" y="1592166"/>
              <a:chExt cx="1923454" cy="589315"/>
            </a:xfrm>
          </p:grpSpPr>
          <p:sp useBgFill="1">
            <p:nvSpPr>
              <p:cNvPr id="30" name="五邊形 29"/>
              <p:cNvSpPr/>
              <p:nvPr/>
            </p:nvSpPr>
            <p:spPr>
              <a:xfrm flipH="1">
                <a:off x="1311392" y="1592166"/>
                <a:ext cx="1923454" cy="585386"/>
              </a:xfrm>
              <a:prstGeom prst="homePlate">
                <a:avLst>
                  <a:gd name="adj" fmla="val 3553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6" name="五邊形 35"/>
              <p:cNvSpPr/>
              <p:nvPr/>
            </p:nvSpPr>
            <p:spPr>
              <a:xfrm flipH="1">
                <a:off x="1311392" y="1596095"/>
                <a:ext cx="1923454" cy="585386"/>
              </a:xfrm>
              <a:prstGeom prst="homePlate">
                <a:avLst>
                  <a:gd name="adj" fmla="val 35537"/>
                </a:avLst>
              </a:prstGeom>
              <a:solidFill>
                <a:schemeClr val="tx1">
                  <a:lumMod val="65000"/>
                  <a:lumOff val="3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8" name="文字方塊 37"/>
            <p:cNvSpPr txBox="1"/>
            <p:nvPr/>
          </p:nvSpPr>
          <p:spPr>
            <a:xfrm>
              <a:off x="2110692" y="1592166"/>
              <a:ext cx="6415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 smtClean="0">
                  <a:solidFill>
                    <a:schemeClr val="bg1">
                      <a:lumMod val="85000"/>
                    </a:schemeClr>
                  </a:solidFill>
                  <a:latin typeface="Futura LtCn BT" panose="020B0408020204030204" pitchFamily="34" charset="0"/>
                </a:rPr>
                <a:t>PUT</a:t>
              </a:r>
              <a:endParaRPr lang="zh-TW" altLang="en-US" sz="3200" dirty="0">
                <a:solidFill>
                  <a:schemeClr val="bg1">
                    <a:lumMod val="85000"/>
                  </a:schemeClr>
                </a:solidFill>
                <a:latin typeface="Futura LtCn BT" panose="020B0408020204030204" pitchFamily="34" charset="0"/>
              </a:endParaRPr>
            </a:p>
          </p:txBody>
        </p:sp>
        <p:grpSp>
          <p:nvGrpSpPr>
            <p:cNvPr id="11" name="群組 10"/>
            <p:cNvGrpSpPr/>
            <p:nvPr/>
          </p:nvGrpSpPr>
          <p:grpSpPr>
            <a:xfrm>
              <a:off x="2811220" y="1490677"/>
              <a:ext cx="3589302" cy="822444"/>
              <a:chOff x="2811220" y="1490677"/>
              <a:chExt cx="3589302" cy="822444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2811220" y="1490677"/>
                <a:ext cx="3589302" cy="822444"/>
              </a:xfrm>
              <a:prstGeom prst="rect">
                <a:avLst/>
              </a:prstGeom>
              <a:solidFill>
                <a:schemeClr val="bg2">
                  <a:lumMod val="10000"/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字方塊 57"/>
                  <p:cNvSpPr txBox="1"/>
                  <p:nvPr/>
                </p:nvSpPr>
                <p:spPr>
                  <a:xfrm>
                    <a:off x="2866684" y="1629755"/>
                    <a:ext cx="3481274" cy="25648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sz="1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1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sz="1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func>
                            <m:funcPr>
                              <m:ctrlP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600" b="0" i="0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TW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→∞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TW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0</m:t>
                              </m:r>
                            </m:e>
                          </m:func>
                        </m:oMath>
                      </m:oMathPara>
                    </a14:m>
                    <a:endParaRPr lang="zh-TW" altLang="en-US" sz="1600" dirty="0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文字方塊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66684" y="1629755"/>
                    <a:ext cx="3481274" cy="25648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876" t="-4762" r="-876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字方塊 58"/>
                  <p:cNvSpPr txBox="1"/>
                  <p:nvPr/>
                </p:nvSpPr>
                <p:spPr>
                  <a:xfrm>
                    <a:off x="3390637" y="1878952"/>
                    <a:ext cx="2173159" cy="3209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altLang="zh-TW" sz="1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600" b="0" i="0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0)</m:t>
                              </m:r>
                            </m:e>
                          </m:func>
                        </m:oMath>
                      </m:oMathPara>
                    </a14:m>
                    <a:endParaRPr lang="zh-TW" altLang="en-US" sz="1600" dirty="0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文字方塊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0637" y="1878952"/>
                    <a:ext cx="2173159" cy="32092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1681" r="-2801" b="-3774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群組 16"/>
          <p:cNvGrpSpPr/>
          <p:nvPr/>
        </p:nvGrpSpPr>
        <p:grpSpPr>
          <a:xfrm>
            <a:off x="6937444" y="5143545"/>
            <a:ext cx="3870380" cy="799821"/>
            <a:chOff x="6937444" y="5143545"/>
            <a:chExt cx="3870380" cy="799821"/>
          </a:xfrm>
        </p:grpSpPr>
        <p:grpSp>
          <p:nvGrpSpPr>
            <p:cNvPr id="13" name="群組 12"/>
            <p:cNvGrpSpPr/>
            <p:nvPr/>
          </p:nvGrpSpPr>
          <p:grpSpPr>
            <a:xfrm>
              <a:off x="6937444" y="5143545"/>
              <a:ext cx="3870380" cy="799821"/>
              <a:chOff x="6937444" y="5143545"/>
              <a:chExt cx="3870380" cy="799821"/>
            </a:xfrm>
          </p:grpSpPr>
          <p:grpSp>
            <p:nvGrpSpPr>
              <p:cNvPr id="5" name="群組 4"/>
              <p:cNvGrpSpPr/>
              <p:nvPr/>
            </p:nvGrpSpPr>
            <p:grpSpPr>
              <a:xfrm>
                <a:off x="6937444" y="5257812"/>
                <a:ext cx="875028" cy="557741"/>
                <a:chOff x="6480982" y="5229701"/>
                <a:chExt cx="1952397" cy="602721"/>
              </a:xfrm>
            </p:grpSpPr>
            <p:sp useBgFill="1">
              <p:nvSpPr>
                <p:cNvPr id="31" name="五邊形 30"/>
                <p:cNvSpPr/>
                <p:nvPr/>
              </p:nvSpPr>
              <p:spPr>
                <a:xfrm flipH="1">
                  <a:off x="6509925" y="5238369"/>
                  <a:ext cx="1923454" cy="585386"/>
                </a:xfrm>
                <a:prstGeom prst="homePlate">
                  <a:avLst>
                    <a:gd name="adj" fmla="val 35537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5" name="五邊形 34"/>
                <p:cNvSpPr/>
                <p:nvPr/>
              </p:nvSpPr>
              <p:spPr>
                <a:xfrm flipH="1">
                  <a:off x="6480982" y="5229701"/>
                  <a:ext cx="1952393" cy="602721"/>
                </a:xfrm>
                <a:prstGeom prst="homePlate">
                  <a:avLst>
                    <a:gd name="adj" fmla="val 35537"/>
                  </a:avLst>
                </a:prstGeom>
                <a:solidFill>
                  <a:schemeClr val="bg2">
                    <a:lumMod val="10000"/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0" name="文字方塊 39"/>
              <p:cNvSpPr txBox="1"/>
              <p:nvPr/>
            </p:nvSpPr>
            <p:spPr>
              <a:xfrm>
                <a:off x="7157978" y="5244300"/>
                <a:ext cx="6415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200" dirty="0" smtClean="0">
                    <a:solidFill>
                      <a:schemeClr val="bg1">
                        <a:lumMod val="85000"/>
                      </a:schemeClr>
                    </a:solidFill>
                    <a:latin typeface="Futura LtCn BT" panose="020B0408020204030204" pitchFamily="34" charset="0"/>
                  </a:rPr>
                  <a:t>PUT</a:t>
                </a:r>
                <a:endParaRPr lang="zh-TW" altLang="en-US" sz="3200" dirty="0">
                  <a:solidFill>
                    <a:schemeClr val="bg1">
                      <a:lumMod val="85000"/>
                    </a:schemeClr>
                  </a:solidFill>
                  <a:latin typeface="Futura LtCn BT" panose="020B0408020204030204" pitchFamily="34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7812471" y="5143545"/>
                <a:ext cx="2995353" cy="799821"/>
              </a:xfrm>
              <a:prstGeom prst="rect">
                <a:avLst/>
              </a:prstGeom>
              <a:solidFill>
                <a:schemeClr val="bg2">
                  <a:lumMod val="10000"/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7825442" y="5271331"/>
                  <a:ext cx="276710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TW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TW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func>
                          <m:funcPr>
                            <m:ctrlPr>
                              <a:rPr lang="en-US" altLang="zh-TW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TW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16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600" b="0" i="0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sub>
                                <m:r>
                                  <a:rPr lang="en-US" altLang="zh-TW" sz="16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TW" sz="16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→∞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TW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altLang="zh-TW" sz="16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6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TW" sz="16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6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TW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 0</m:t>
                            </m:r>
                          </m:e>
                        </m:func>
                      </m:oMath>
                    </m:oMathPara>
                  </a14:m>
                  <a:endParaRPr lang="zh-TW" altLang="en-US" sz="16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5442" y="5271331"/>
                  <a:ext cx="2767104" cy="24622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322" r="-881"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字方塊 62"/>
                <p:cNvSpPr txBox="1"/>
                <p:nvPr/>
              </p:nvSpPr>
              <p:spPr>
                <a:xfrm>
                  <a:off x="8122414" y="5522139"/>
                  <a:ext cx="2173159" cy="3209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TW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altLang="zh-TW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TW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sz="16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600" b="0" i="0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TW" sz="16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TW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zh-TW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TW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0)</m:t>
                            </m:r>
                          </m:e>
                        </m:func>
                      </m:oMath>
                    </m:oMathPara>
                  </a14:m>
                  <a:endParaRPr lang="zh-TW" altLang="en-US" sz="16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文字方塊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2414" y="5522139"/>
                  <a:ext cx="2173159" cy="32092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681" r="-2801" b="-188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4" name="直線接點 63"/>
          <p:cNvCxnSpPr/>
          <p:nvPr/>
        </p:nvCxnSpPr>
        <p:spPr>
          <a:xfrm flipV="1">
            <a:off x="844149" y="3132514"/>
            <a:ext cx="1381764" cy="7955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/>
          <p:cNvCxnSpPr/>
          <p:nvPr/>
        </p:nvCxnSpPr>
        <p:spPr>
          <a:xfrm flipV="1">
            <a:off x="9896680" y="4082592"/>
            <a:ext cx="1381764" cy="7955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群組 65"/>
          <p:cNvGrpSpPr/>
          <p:nvPr/>
        </p:nvGrpSpPr>
        <p:grpSpPr>
          <a:xfrm>
            <a:off x="3289738" y="3011214"/>
            <a:ext cx="5612525" cy="835573"/>
            <a:chOff x="2412124" y="1466192"/>
            <a:chExt cx="5612525" cy="835573"/>
          </a:xfrm>
        </p:grpSpPr>
        <p:sp>
          <p:nvSpPr>
            <p:cNvPr id="67" name="矩形 66"/>
            <p:cNvSpPr/>
            <p:nvPr/>
          </p:nvSpPr>
          <p:spPr>
            <a:xfrm>
              <a:off x="2412124" y="1466192"/>
              <a:ext cx="5612525" cy="835573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3469921" y="1622369"/>
              <a:ext cx="370421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800" dirty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</a:rPr>
                <a:t>How to </a:t>
              </a:r>
              <a:r>
                <a:rPr lang="zh-TW" altLang="en-US" sz="2800" b="1" dirty="0">
                  <a:solidFill>
                    <a:srgbClr val="C00000"/>
                  </a:solidFill>
                  <a:latin typeface="Futura BdCn BT" panose="020B0706020204020204" pitchFamily="34" charset="0"/>
                </a:rPr>
                <a:t>Truncate</a:t>
              </a:r>
              <a:r>
                <a:rPr lang="zh-TW" altLang="en-US" sz="2800" b="1" dirty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</a:rPr>
                <a:t> </a:t>
              </a:r>
              <a:r>
                <a:rPr lang="zh-TW" altLang="en-US" sz="2800" dirty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</a:rPr>
                <a:t>the </a:t>
              </a:r>
              <a:r>
                <a:rPr lang="zh-TW" altLang="en-US" sz="28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</a:rPr>
                <a:t>Conditions </a:t>
              </a:r>
              <a:r>
                <a:rPr lang="zh-TW" altLang="en-US" sz="2800" b="1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</a:rPr>
                <a:t>?</a:t>
              </a:r>
              <a:endParaRPr lang="zh-TW" altLang="en-US" sz="2800" b="1" dirty="0">
                <a:solidFill>
                  <a:schemeClr val="bg1">
                    <a:lumMod val="95000"/>
                  </a:schemeClr>
                </a:solidFill>
                <a:latin typeface="Futura LtCn BT" panose="020B0408020204030204" pitchFamily="34" charset="0"/>
              </a:endParaRPr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440400" y="1587484"/>
            <a:ext cx="4841647" cy="785374"/>
            <a:chOff x="865236" y="700621"/>
            <a:chExt cx="4297980" cy="785374"/>
          </a:xfrm>
        </p:grpSpPr>
        <p:grpSp>
          <p:nvGrpSpPr>
            <p:cNvPr id="70" name="群組 69"/>
            <p:cNvGrpSpPr/>
            <p:nvPr/>
          </p:nvGrpSpPr>
          <p:grpSpPr>
            <a:xfrm>
              <a:off x="4200093" y="822360"/>
              <a:ext cx="963123" cy="590064"/>
              <a:chOff x="3789113" y="821567"/>
              <a:chExt cx="1940045" cy="590064"/>
            </a:xfrm>
          </p:grpSpPr>
          <p:sp useBgFill="1">
            <p:nvSpPr>
              <p:cNvPr id="75" name="五邊形 74"/>
              <p:cNvSpPr/>
              <p:nvPr/>
            </p:nvSpPr>
            <p:spPr>
              <a:xfrm>
                <a:off x="3805704" y="821567"/>
                <a:ext cx="1923454" cy="585386"/>
              </a:xfrm>
              <a:prstGeom prst="homePlate">
                <a:avLst>
                  <a:gd name="adj" fmla="val 3553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6" name="五邊形 75"/>
              <p:cNvSpPr/>
              <p:nvPr/>
            </p:nvSpPr>
            <p:spPr>
              <a:xfrm>
                <a:off x="3789113" y="826245"/>
                <a:ext cx="1923454" cy="585386"/>
              </a:xfrm>
              <a:prstGeom prst="homePlate">
                <a:avLst>
                  <a:gd name="adj" fmla="val 35537"/>
                </a:avLst>
              </a:prstGeom>
              <a:solidFill>
                <a:schemeClr val="bg2">
                  <a:lumMod val="2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1" name="文字方塊 70"/>
            <p:cNvSpPr txBox="1"/>
            <p:nvPr/>
          </p:nvSpPr>
          <p:spPr>
            <a:xfrm>
              <a:off x="4200093" y="823556"/>
              <a:ext cx="7072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 smtClean="0">
                  <a:solidFill>
                    <a:schemeClr val="bg1">
                      <a:lumMod val="85000"/>
                    </a:schemeClr>
                  </a:solidFill>
                  <a:latin typeface="Futura LtCn BT" panose="020B0408020204030204" pitchFamily="34" charset="0"/>
                </a:rPr>
                <a:t>CALL</a:t>
              </a:r>
              <a:endParaRPr lang="zh-TW" altLang="en-US" sz="3200" dirty="0">
                <a:solidFill>
                  <a:schemeClr val="bg1">
                    <a:lumMod val="85000"/>
                  </a:schemeClr>
                </a:solidFill>
                <a:latin typeface="Futura LtCn BT" panose="020B0408020204030204" pitchFamily="34" charset="0"/>
              </a:endParaRPr>
            </a:p>
          </p:txBody>
        </p:sp>
        <p:grpSp>
          <p:nvGrpSpPr>
            <p:cNvPr id="72" name="群組 71"/>
            <p:cNvGrpSpPr/>
            <p:nvPr/>
          </p:nvGrpSpPr>
          <p:grpSpPr>
            <a:xfrm>
              <a:off x="865236" y="700621"/>
              <a:ext cx="3546227" cy="785374"/>
              <a:chOff x="865236" y="700621"/>
              <a:chExt cx="3546227" cy="785374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989054" y="700621"/>
                <a:ext cx="3211039" cy="785374"/>
              </a:xfrm>
              <a:prstGeom prst="rect">
                <a:avLst/>
              </a:prstGeom>
              <a:solidFill>
                <a:schemeClr val="bg2">
                  <a:lumMod val="10000"/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字方塊 73"/>
                  <p:cNvSpPr txBox="1"/>
                  <p:nvPr/>
                </p:nvSpPr>
                <p:spPr>
                  <a:xfrm>
                    <a:off x="865236" y="970814"/>
                    <a:ext cx="3546227" cy="2884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altLang="zh-TW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TW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→∞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TW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  <m:r>
                                <a:rPr lang="en-US" altLang="zh-TW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TW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~ </m:t>
                              </m:r>
                              <m:r>
                                <a:rPr lang="en-US" altLang="zh-TW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TW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sSup>
                                <m:sSupPr>
                                  <m:ctrlPr>
                                    <a:rPr lang="en-US" altLang="zh-TW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func>
                        </m:oMath>
                      </m:oMathPara>
                    </a14:m>
                    <a:endParaRPr lang="zh-TW" altLang="en-US" sz="2000" dirty="0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文字方塊 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5236" y="970814"/>
                    <a:ext cx="3546227" cy="288477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8511" b="-14894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7" name="群組 76"/>
          <p:cNvGrpSpPr/>
          <p:nvPr/>
        </p:nvGrpSpPr>
        <p:grpSpPr>
          <a:xfrm>
            <a:off x="6303578" y="4471167"/>
            <a:ext cx="4103430" cy="785374"/>
            <a:chOff x="6400522" y="4325663"/>
            <a:chExt cx="4103430" cy="785374"/>
          </a:xfrm>
        </p:grpSpPr>
        <p:grpSp>
          <p:nvGrpSpPr>
            <p:cNvPr id="78" name="群組 77"/>
            <p:cNvGrpSpPr/>
            <p:nvPr/>
          </p:nvGrpSpPr>
          <p:grpSpPr>
            <a:xfrm>
              <a:off x="9512794" y="4458631"/>
              <a:ext cx="991158" cy="586328"/>
              <a:chOff x="8682227" y="4445250"/>
              <a:chExt cx="1945468" cy="586328"/>
            </a:xfrm>
          </p:grpSpPr>
          <p:sp useBgFill="1">
            <p:nvSpPr>
              <p:cNvPr id="84" name="五邊形 83"/>
              <p:cNvSpPr/>
              <p:nvPr/>
            </p:nvSpPr>
            <p:spPr>
              <a:xfrm>
                <a:off x="8682227" y="4445250"/>
                <a:ext cx="1923454" cy="585386"/>
              </a:xfrm>
              <a:prstGeom prst="homePlate">
                <a:avLst>
                  <a:gd name="adj" fmla="val 3553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5" name="五邊形 84"/>
              <p:cNvSpPr/>
              <p:nvPr/>
            </p:nvSpPr>
            <p:spPr>
              <a:xfrm>
                <a:off x="8704241" y="4446192"/>
                <a:ext cx="1923454" cy="585386"/>
              </a:xfrm>
              <a:prstGeom prst="homePlate">
                <a:avLst>
                  <a:gd name="adj" fmla="val 35537"/>
                </a:avLst>
              </a:prstGeom>
              <a:solidFill>
                <a:schemeClr val="bg2">
                  <a:lumMod val="2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9" name="文字方塊 78"/>
            <p:cNvSpPr txBox="1"/>
            <p:nvPr/>
          </p:nvSpPr>
          <p:spPr>
            <a:xfrm>
              <a:off x="9512794" y="4464134"/>
              <a:ext cx="7072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 smtClean="0">
                  <a:solidFill>
                    <a:schemeClr val="bg1">
                      <a:lumMod val="85000"/>
                    </a:schemeClr>
                  </a:solidFill>
                  <a:latin typeface="Futura LtCn BT" panose="020B0408020204030204" pitchFamily="34" charset="0"/>
                </a:rPr>
                <a:t>CALL</a:t>
              </a:r>
              <a:endParaRPr lang="zh-TW" altLang="en-US" sz="3200" dirty="0">
                <a:solidFill>
                  <a:schemeClr val="bg1">
                    <a:lumMod val="85000"/>
                  </a:schemeClr>
                </a:solidFill>
                <a:latin typeface="Futura LtCn BT" panose="020B0408020204030204" pitchFamily="34" charset="0"/>
              </a:endParaRPr>
            </a:p>
          </p:txBody>
        </p:sp>
        <p:grpSp>
          <p:nvGrpSpPr>
            <p:cNvPr id="80" name="群組 79"/>
            <p:cNvGrpSpPr/>
            <p:nvPr/>
          </p:nvGrpSpPr>
          <p:grpSpPr>
            <a:xfrm>
              <a:off x="6400522" y="4325663"/>
              <a:ext cx="3123487" cy="785374"/>
              <a:chOff x="1076606" y="700621"/>
              <a:chExt cx="3123487" cy="785374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1076606" y="700621"/>
                <a:ext cx="3123487" cy="785374"/>
              </a:xfrm>
              <a:prstGeom prst="rect">
                <a:avLst/>
              </a:prstGeom>
              <a:solidFill>
                <a:schemeClr val="bg2">
                  <a:lumMod val="10000"/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文字方塊 81"/>
                  <p:cNvSpPr txBox="1"/>
                  <p:nvPr/>
                </p:nvSpPr>
                <p:spPr>
                  <a:xfrm>
                    <a:off x="1117227" y="922173"/>
                    <a:ext cx="304224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altLang="zh-TW" sz="20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TW" sz="20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000" b="0" i="0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TW" sz="20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→∞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TW" sz="20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0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TW" sz="20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0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TW" sz="20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~ 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</m:func>
                        </m:oMath>
                      </m:oMathPara>
                    </a14:m>
                    <a:endParaRPr lang="zh-TW" altLang="en-US" sz="1600" dirty="0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文字方塊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7227" y="922173"/>
                    <a:ext cx="3042243" cy="307777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r="-1002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3" name="文字方塊 82"/>
              <p:cNvSpPr txBox="1"/>
              <p:nvPr/>
            </p:nvSpPr>
            <p:spPr>
              <a:xfrm>
                <a:off x="1440400" y="1108819"/>
                <a:ext cx="6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zh-TW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707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546" y="0"/>
            <a:ext cx="1521454" cy="112268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744134" cy="11226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729" y="0"/>
            <a:ext cx="9146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6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543" y="-1"/>
            <a:ext cx="1606124" cy="5112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0999" cy="5112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55" y="0"/>
            <a:ext cx="915929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459" y="1450868"/>
            <a:ext cx="1141383" cy="41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546" y="-1"/>
            <a:ext cx="1521454" cy="5181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21454" cy="51815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897" y="0"/>
            <a:ext cx="9154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720566" y="2967335"/>
            <a:ext cx="2750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b="1" dirty="0" smtClean="0">
                <a:solidFill>
                  <a:schemeClr val="accent1">
                    <a:lumMod val="75000"/>
                    <a:alpha val="82000"/>
                  </a:schemeClr>
                </a:solidFill>
                <a:effectLst>
                  <a:reflection blurRad="50800" stA="12000" endPos="45000" dir="5400000" sy="-100000" algn="bl" rotWithShape="0"/>
                </a:effectLst>
                <a:latin typeface="Futura MdCn BT" panose="020B0506020204030203" pitchFamily="34" charset="0"/>
              </a:rPr>
              <a:t>DEMO</a:t>
            </a:r>
            <a:r>
              <a:rPr lang="en-US" altLang="zh-TW" sz="5400" b="1" dirty="0" smtClean="0">
                <a:solidFill>
                  <a:schemeClr val="accent1">
                    <a:lumMod val="75000"/>
                    <a:alpha val="83000"/>
                  </a:schemeClr>
                </a:solidFill>
                <a:effectLst>
                  <a:reflection blurRad="50800" stA="12000" endPos="45000" dir="5400000" sy="-100000" algn="bl" rotWithShape="0"/>
                </a:effectLst>
                <a:latin typeface="Futura MdCn BT" panose="020B0506020204030203" pitchFamily="34" charset="0"/>
              </a:rPr>
              <a:t> </a:t>
            </a:r>
            <a:r>
              <a:rPr lang="en-US" altLang="zh-TW" sz="5400" b="1" dirty="0" smtClean="0">
                <a:solidFill>
                  <a:schemeClr val="bg1">
                    <a:lumMod val="65000"/>
                    <a:alpha val="85000"/>
                  </a:schemeClr>
                </a:solidFill>
                <a:effectLst>
                  <a:reflection blurRad="50800" stA="12000" endPos="45000" dir="5400000" sy="-100000" algn="bl" rotWithShape="0"/>
                </a:effectLst>
                <a:latin typeface="Futura MdCn BT" panose="020B0506020204030203" pitchFamily="34" charset="0"/>
              </a:rPr>
              <a:t>TIME</a:t>
            </a:r>
            <a:endParaRPr lang="zh-TW" altLang="en-US" sz="5400" b="1" dirty="0">
              <a:solidFill>
                <a:schemeClr val="bg1">
                  <a:lumMod val="65000"/>
                  <a:alpha val="85000"/>
                </a:schemeClr>
              </a:solidFill>
              <a:effectLst>
                <a:reflection blurRad="50800" stA="12000" endPos="45000" dir="5400000" sy="-100000" algn="bl" rotWithShape="0"/>
              </a:effectLst>
              <a:latin typeface="Futura MdCn BT" panose="020B0506020204030203" pitchFamily="34" charset="0"/>
            </a:endParaRPr>
          </a:p>
        </p:txBody>
      </p:sp>
      <p:cxnSp>
        <p:nvCxnSpPr>
          <p:cNvPr id="7" name="直線接點 6"/>
          <p:cNvCxnSpPr/>
          <p:nvPr/>
        </p:nvCxnSpPr>
        <p:spPr>
          <a:xfrm flipV="1">
            <a:off x="4845855" y="3758130"/>
            <a:ext cx="1250145" cy="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20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" y="0"/>
            <a:ext cx="9245601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" name="群組 6"/>
          <p:cNvGrpSpPr/>
          <p:nvPr/>
        </p:nvGrpSpPr>
        <p:grpSpPr>
          <a:xfrm>
            <a:off x="457199" y="2353735"/>
            <a:ext cx="2844801" cy="4690532"/>
            <a:chOff x="4250266" y="1464734"/>
            <a:chExt cx="2590801" cy="4332993"/>
          </a:xfrm>
        </p:grpSpPr>
        <p:sp useBgFill="1">
          <p:nvSpPr>
            <p:cNvPr id="5" name="拱形 4"/>
            <p:cNvSpPr/>
            <p:nvPr/>
          </p:nvSpPr>
          <p:spPr>
            <a:xfrm flipV="1">
              <a:off x="4250266" y="3316994"/>
              <a:ext cx="2590801" cy="2480733"/>
            </a:xfrm>
            <a:prstGeom prst="blockArc">
              <a:avLst>
                <a:gd name="adj1" fmla="val 10800000"/>
                <a:gd name="adj2" fmla="val 6666498"/>
                <a:gd name="adj3" fmla="val 2299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 useBgFill="1">
          <p:nvSpPr>
            <p:cNvPr id="6" name="拱形 5"/>
            <p:cNvSpPr/>
            <p:nvPr/>
          </p:nvSpPr>
          <p:spPr>
            <a:xfrm>
              <a:off x="4343400" y="1464734"/>
              <a:ext cx="2404534" cy="2429933"/>
            </a:xfrm>
            <a:prstGeom prst="blockArc">
              <a:avLst>
                <a:gd name="adj1" fmla="val 10800000"/>
                <a:gd name="adj2" fmla="val 5997856"/>
                <a:gd name="adj3" fmla="val 2320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4417269" y="1018371"/>
            <a:ext cx="5531064" cy="5608196"/>
            <a:chOff x="3691063" y="997752"/>
            <a:chExt cx="4977869" cy="4927358"/>
          </a:xfrm>
          <a:noFill/>
        </p:grpSpPr>
        <p:grpSp>
          <p:nvGrpSpPr>
            <p:cNvPr id="10" name="群組 9"/>
            <p:cNvGrpSpPr/>
            <p:nvPr/>
          </p:nvGrpSpPr>
          <p:grpSpPr>
            <a:xfrm>
              <a:off x="3691063" y="997752"/>
              <a:ext cx="4977869" cy="4927358"/>
              <a:chOff x="3691063" y="997752"/>
              <a:chExt cx="4977869" cy="4927358"/>
            </a:xfrm>
            <a:grpFill/>
          </p:grpSpPr>
          <p:grpSp>
            <p:nvGrpSpPr>
              <p:cNvPr id="13" name="群組 12"/>
              <p:cNvGrpSpPr/>
              <p:nvPr/>
            </p:nvGrpSpPr>
            <p:grpSpPr>
              <a:xfrm>
                <a:off x="3691063" y="997752"/>
                <a:ext cx="2949836" cy="4927358"/>
                <a:chOff x="5924684" y="1114710"/>
                <a:chExt cx="2949836" cy="4927358"/>
              </a:xfrm>
              <a:grpFill/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986131" y="1222744"/>
                  <a:ext cx="2717603" cy="4359349"/>
                </a:xfrm>
                <a:prstGeom prst="rect">
                  <a:avLst/>
                </a:prstGeom>
                <a:grpFill/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A50021"/>
                    </a:solidFill>
                  </a:endParaRPr>
                </a:p>
              </p:txBody>
            </p:sp>
            <p:sp>
              <p:nvSpPr>
                <p:cNvPr id="18" name="文字方塊 17"/>
                <p:cNvSpPr txBox="1"/>
                <p:nvPr/>
              </p:nvSpPr>
              <p:spPr>
                <a:xfrm>
                  <a:off x="7182126" y="1114710"/>
                  <a:ext cx="1646383" cy="89236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6000" dirty="0" smtClean="0">
                      <a:solidFill>
                        <a:schemeClr val="bg2">
                          <a:lumMod val="10000"/>
                          <a:alpha val="93000"/>
                        </a:schemeClr>
                      </a:solidFill>
                      <a:latin typeface="Lato Heavy" panose="020F0502020204030203" pitchFamily="34" charset="0"/>
                      <a:ea typeface="Lato Heavy" panose="020F0502020204030203" pitchFamily="34" charset="0"/>
                      <a:cs typeface="Lato Heavy" panose="020F0502020204030203" pitchFamily="34" charset="0"/>
                    </a:rPr>
                    <a:t>Wan</a:t>
                  </a:r>
                  <a:endParaRPr lang="zh-TW" altLang="en-US" sz="6000" dirty="0">
                    <a:solidFill>
                      <a:schemeClr val="bg2">
                        <a:lumMod val="10000"/>
                        <a:alpha val="93000"/>
                      </a:schemeClr>
                    </a:solidFill>
                    <a:latin typeface="Lato Heavy" panose="020F0502020204030203" pitchFamily="34" charset="0"/>
                    <a:cs typeface="Lato Heavy" panose="020F0502020204030203" pitchFamily="34" charset="0"/>
                  </a:endParaRPr>
                </a:p>
              </p:txBody>
            </p:sp>
            <p:sp>
              <p:nvSpPr>
                <p:cNvPr id="20" name="文字方塊 19"/>
                <p:cNvSpPr txBox="1"/>
                <p:nvPr/>
              </p:nvSpPr>
              <p:spPr>
                <a:xfrm>
                  <a:off x="6786351" y="1543551"/>
                  <a:ext cx="1406898" cy="89236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6000" dirty="0" smtClean="0">
                      <a:solidFill>
                        <a:schemeClr val="bg2">
                          <a:lumMod val="10000"/>
                          <a:alpha val="93000"/>
                        </a:schemeClr>
                      </a:solidFill>
                      <a:latin typeface="Lato Heavy" panose="020F0502020204030203" pitchFamily="34" charset="0"/>
                      <a:ea typeface="Lato Heavy" panose="020F0502020204030203" pitchFamily="34" charset="0"/>
                      <a:cs typeface="Lato Heavy" panose="020F0502020204030203" pitchFamily="34" charset="0"/>
                    </a:rPr>
                    <a:t>Yun</a:t>
                  </a:r>
                  <a:endParaRPr lang="zh-TW" altLang="en-US" sz="6000" dirty="0">
                    <a:solidFill>
                      <a:schemeClr val="bg2">
                        <a:lumMod val="10000"/>
                        <a:alpha val="93000"/>
                      </a:schemeClr>
                    </a:solidFill>
                    <a:latin typeface="Lato Heavy" panose="020F0502020204030203" pitchFamily="34" charset="0"/>
                    <a:cs typeface="Lato Heavy" panose="020F0502020204030203" pitchFamily="34" charset="0"/>
                  </a:endParaRPr>
                </a:p>
              </p:txBody>
            </p:sp>
            <p:sp>
              <p:nvSpPr>
                <p:cNvPr id="21" name="文字方塊 20"/>
                <p:cNvSpPr txBox="1"/>
                <p:nvPr/>
              </p:nvSpPr>
              <p:spPr>
                <a:xfrm>
                  <a:off x="5924684" y="1840089"/>
                  <a:ext cx="1427096" cy="2325546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6600" dirty="0" smtClean="0">
                      <a:solidFill>
                        <a:schemeClr val="bg2">
                          <a:lumMod val="10000"/>
                          <a:alpha val="93000"/>
                        </a:schemeClr>
                      </a:solidFill>
                      <a:latin typeface="Lato Heavy" panose="020F0502020204030203" pitchFamily="34" charset="0"/>
                      <a:ea typeface="Lato Heavy" panose="020F0502020204030203" pitchFamily="34" charset="0"/>
                      <a:cs typeface="Lato Heavy" panose="020F0502020204030203" pitchFamily="34" charset="0"/>
                    </a:rPr>
                    <a:t>Y</a:t>
                  </a:r>
                  <a:endParaRPr lang="zh-TW" altLang="en-US" sz="1400" dirty="0">
                    <a:solidFill>
                      <a:schemeClr val="bg2">
                        <a:lumMod val="10000"/>
                        <a:alpha val="93000"/>
                      </a:schemeClr>
                    </a:solidFill>
                    <a:latin typeface="Lato Heavy" panose="020F0502020204030203" pitchFamily="34" charset="0"/>
                    <a:cs typeface="Lato Heavy" panose="020F0502020204030203" pitchFamily="34" charset="0"/>
                  </a:endParaRPr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>
                  <a:off x="7263623" y="3594836"/>
                  <a:ext cx="1610897" cy="2447232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17500" dirty="0" smtClean="0">
                      <a:solidFill>
                        <a:schemeClr val="bg2">
                          <a:lumMod val="10000"/>
                          <a:alpha val="93000"/>
                        </a:schemeClr>
                      </a:solidFill>
                      <a:latin typeface="Lato Heavy" panose="020F0502020204030203" pitchFamily="34" charset="0"/>
                      <a:ea typeface="Lato Heavy" panose="020F0502020204030203" pitchFamily="34" charset="0"/>
                      <a:cs typeface="Lato Heavy" panose="020F0502020204030203" pitchFamily="34" charset="0"/>
                    </a:rPr>
                    <a:t>G</a:t>
                  </a:r>
                  <a:endParaRPr lang="zh-TW" altLang="en-US" sz="17500" dirty="0">
                    <a:solidFill>
                      <a:schemeClr val="bg2">
                        <a:lumMod val="10000"/>
                        <a:alpha val="93000"/>
                      </a:schemeClr>
                    </a:solidFill>
                    <a:latin typeface="Lato Heavy" panose="020F0502020204030203" pitchFamily="34" charset="0"/>
                    <a:cs typeface="Lato Heavy" panose="020F0502020204030203" pitchFamily="34" charset="0"/>
                  </a:endParaRPr>
                </a:p>
              </p:txBody>
            </p:sp>
          </p:grpSp>
          <p:sp>
            <p:nvSpPr>
              <p:cNvPr id="14" name="文字方塊 13"/>
              <p:cNvSpPr txBox="1"/>
              <p:nvPr/>
            </p:nvSpPr>
            <p:spPr>
              <a:xfrm>
                <a:off x="6594888" y="1063464"/>
                <a:ext cx="1758912" cy="194696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3800" dirty="0" smtClean="0">
                    <a:solidFill>
                      <a:srgbClr val="FF0000">
                        <a:alpha val="49000"/>
                      </a:srgbClr>
                    </a:solidFill>
                    <a:latin typeface="Source Han Sans K Heavy" panose="020B0A00000000000000" pitchFamily="34" charset="-128"/>
                    <a:ea typeface="Source Han Sans K Heavy" panose="020B0A00000000000000" pitchFamily="34" charset="-128"/>
                  </a:rPr>
                  <a:t>應</a:t>
                </a:r>
                <a:endParaRPr lang="zh-TW" altLang="en-US" sz="13800" dirty="0">
                  <a:solidFill>
                    <a:srgbClr val="FF0000">
                      <a:alpha val="49000"/>
                    </a:srgbClr>
                  </a:solidFill>
                  <a:latin typeface="Source Han Sans K Heavy" panose="020B0A00000000000000" pitchFamily="34" charset="-128"/>
                  <a:ea typeface="Source Han Sans K Heavy" panose="020B0A00000000000000" pitchFamily="34" charset="-128"/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7367782" y="2714651"/>
                <a:ext cx="1301150" cy="137910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9600" dirty="0">
                    <a:solidFill>
                      <a:srgbClr val="A50021">
                        <a:alpha val="65000"/>
                      </a:srgbClr>
                    </a:solidFill>
                    <a:latin typeface="Source Han Sans K Heavy" panose="020B0A00000000000000" pitchFamily="34" charset="-128"/>
                    <a:ea typeface="Source Han Sans K Heavy" panose="020B0A00000000000000" pitchFamily="34" charset="-128"/>
                  </a:rPr>
                  <a:t>數</a:t>
                </a:r>
                <a:endParaRPr lang="zh-TW" altLang="en-US" sz="11500" dirty="0">
                  <a:solidFill>
                    <a:srgbClr val="A50021">
                      <a:alpha val="65000"/>
                    </a:srgbClr>
                  </a:solidFill>
                  <a:latin typeface="Source Han Sans K Heavy" panose="020B0A00000000000000" pitchFamily="34" charset="-128"/>
                  <a:ea typeface="Source Han Sans K Heavy" panose="020B0A00000000000000" pitchFamily="34" charset="-128"/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6687870" y="3790439"/>
                <a:ext cx="1744390" cy="178472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600" dirty="0" smtClean="0">
                    <a:solidFill>
                      <a:schemeClr val="tx1">
                        <a:alpha val="75000"/>
                      </a:schemeClr>
                    </a:solidFill>
                    <a:latin typeface="Source Han Sans K Heavy" panose="020B0A00000000000000" pitchFamily="34" charset="-128"/>
                    <a:ea typeface="Source Han Sans K Heavy" panose="020B0A00000000000000" pitchFamily="34" charset="-128"/>
                  </a:rPr>
                  <a:t>系</a:t>
                </a:r>
                <a:endParaRPr lang="zh-TW" altLang="en-US" sz="12600" dirty="0">
                  <a:solidFill>
                    <a:schemeClr val="tx1">
                      <a:alpha val="75000"/>
                    </a:schemeClr>
                  </a:solidFill>
                  <a:latin typeface="Source Han Sans K Heavy" panose="020B0A00000000000000" pitchFamily="34" charset="-128"/>
                  <a:ea typeface="Source Han Sans K Heavy" panose="020B0A00000000000000" pitchFamily="34" charset="-128"/>
                </a:endParaRPr>
              </a:p>
            </p:txBody>
          </p:sp>
        </p:grpSp>
        <p:sp>
          <p:nvSpPr>
            <p:cNvPr id="11" name="文字方塊 10"/>
            <p:cNvSpPr txBox="1"/>
            <p:nvPr/>
          </p:nvSpPr>
          <p:spPr>
            <a:xfrm>
              <a:off x="4583735" y="2014745"/>
              <a:ext cx="1284272" cy="194696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TW" sz="13800" dirty="0" smtClean="0">
                  <a:solidFill>
                    <a:schemeClr val="bg2">
                      <a:lumMod val="10000"/>
                      <a:alpha val="93000"/>
                    </a:schemeClr>
                  </a:solidFill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A</a:t>
              </a:r>
              <a:endParaRPr lang="zh-TW" altLang="en-US" sz="1200" dirty="0">
                <a:solidFill>
                  <a:schemeClr val="bg2">
                    <a:lumMod val="10000"/>
                    <a:alpha val="93000"/>
                  </a:schemeClr>
                </a:solidFill>
                <a:latin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872796" y="3115729"/>
              <a:ext cx="1647826" cy="232554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TW" sz="16600" b="1" dirty="0">
                  <a:solidFill>
                    <a:schemeClr val="bg2">
                      <a:lumMod val="10000"/>
                      <a:alpha val="93000"/>
                    </a:schemeClr>
                  </a:solidFill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N</a:t>
              </a:r>
              <a:endParaRPr lang="zh-TW" altLang="en-US" sz="1600" b="1" dirty="0">
                <a:solidFill>
                  <a:schemeClr val="bg2">
                    <a:lumMod val="10000"/>
                    <a:alpha val="93000"/>
                  </a:schemeClr>
                </a:solidFill>
                <a:latin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740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>
            <a:spLocks noChangeAspect="1"/>
          </p:cNvSpPr>
          <p:nvPr/>
        </p:nvSpPr>
        <p:spPr>
          <a:xfrm>
            <a:off x="-1543114" y="0"/>
            <a:ext cx="15278228" cy="68580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077303" y="2515115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2800" dirty="0" smtClean="0">
              <a:solidFill>
                <a:schemeClr val="bg2">
                  <a:lumMod val="2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36869" y="2967335"/>
            <a:ext cx="23182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dirty="0">
                <a:solidFill>
                  <a:schemeClr val="bg1">
                    <a:lumMod val="95000"/>
                  </a:schemeClr>
                </a:solidFill>
                <a:latin typeface="Futura BdCn BT" panose="020B0706020204020204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OUTLINE</a:t>
            </a:r>
            <a:endParaRPr lang="zh-TW" altLang="en-US" sz="5400" dirty="0">
              <a:solidFill>
                <a:schemeClr val="bg1">
                  <a:lumMod val="95000"/>
                </a:schemeClr>
              </a:solidFill>
              <a:latin typeface="Futura BdCn BT" panose="020B0706020204020204" pitchFamily="34" charset="0"/>
              <a:cs typeface="Lato Heavy" panose="020F050202020403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5077021" y="1662558"/>
            <a:ext cx="2037959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群組 10"/>
          <p:cNvGrpSpPr/>
          <p:nvPr/>
        </p:nvGrpSpPr>
        <p:grpSpPr>
          <a:xfrm>
            <a:off x="1292567" y="2058570"/>
            <a:ext cx="2881904" cy="2880000"/>
            <a:chOff x="1292567" y="2058570"/>
            <a:chExt cx="2881904" cy="2880000"/>
          </a:xfrm>
        </p:grpSpPr>
        <p:sp useBgFill="1">
          <p:nvSpPr>
            <p:cNvPr id="14" name="橢圓 13"/>
            <p:cNvSpPr/>
            <p:nvPr/>
          </p:nvSpPr>
          <p:spPr>
            <a:xfrm>
              <a:off x="1294471" y="2058570"/>
              <a:ext cx="2880000" cy="28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橢圓 21"/>
            <p:cNvSpPr/>
            <p:nvPr/>
          </p:nvSpPr>
          <p:spPr>
            <a:xfrm>
              <a:off x="1292567" y="2058570"/>
              <a:ext cx="2880000" cy="2880000"/>
            </a:xfrm>
            <a:prstGeom prst="ellipse">
              <a:avLst/>
            </a:prstGeom>
            <a:solidFill>
              <a:schemeClr val="accent1">
                <a:lumMod val="5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" name="文字方塊 16"/>
            <p:cNvSpPr txBox="1">
              <a:spLocks noChangeAspect="1"/>
            </p:cNvSpPr>
            <p:nvPr/>
          </p:nvSpPr>
          <p:spPr>
            <a:xfrm>
              <a:off x="1292567" y="2703924"/>
              <a:ext cx="288000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Problem </a:t>
              </a:r>
              <a:endPara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Futura LtCn BT" panose="020B0408020204030204" pitchFamily="34" charset="0"/>
                <a:ea typeface="Lato Thin" panose="020F0502020204030203" pitchFamily="34" charset="0"/>
                <a:cs typeface="Lato Thin" panose="020F0502020204030203" pitchFamily="34" charset="0"/>
              </a:endParaRPr>
            </a:p>
            <a:p>
              <a:pPr algn="ctr"/>
              <a:r>
                <a:rPr lang="en-US" altLang="zh-TW" sz="28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Formulation </a:t>
              </a:r>
              <a:r>
                <a:rPr lang="en-US" altLang="zh-TW" sz="2800" dirty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and</a:t>
              </a:r>
              <a:r>
                <a:rPr lang="zh-TW" altLang="en-US" sz="2800" dirty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Source Han Sans Light" panose="020B0300000000000000" pitchFamily="34" charset="-128"/>
                  <a:cs typeface="Lato Thin" panose="020F0502020204030203" pitchFamily="34" charset="0"/>
                </a:rPr>
                <a:t> </a:t>
              </a:r>
              <a:r>
                <a:rPr lang="en-US" altLang="zh-TW" sz="2800" dirty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Background </a:t>
              </a:r>
              <a:r>
                <a:rPr lang="en-US" altLang="zh-TW" sz="28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Knowledge</a:t>
              </a:r>
              <a:endParaRPr lang="en-US" altLang="zh-TW" sz="2800" dirty="0">
                <a:solidFill>
                  <a:schemeClr val="bg1">
                    <a:lumMod val="95000"/>
                  </a:schemeClr>
                </a:solidFill>
                <a:latin typeface="Futura LtCn BT" panose="020B0408020204030204" pitchFamily="34" charset="0"/>
                <a:ea typeface="Lato Thin" panose="020F0502020204030203" pitchFamily="34" charset="0"/>
                <a:cs typeface="Lato Thin" panose="020F0502020204030203" pitchFamily="34" charset="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4619046" y="2058569"/>
            <a:ext cx="2955384" cy="2880001"/>
            <a:chOff x="4619046" y="2058569"/>
            <a:chExt cx="2955384" cy="2880001"/>
          </a:xfrm>
        </p:grpSpPr>
        <p:sp useBgFill="1">
          <p:nvSpPr>
            <p:cNvPr id="16" name="橢圓 15"/>
            <p:cNvSpPr>
              <a:spLocks noChangeAspect="1"/>
            </p:cNvSpPr>
            <p:nvPr/>
          </p:nvSpPr>
          <p:spPr>
            <a:xfrm>
              <a:off x="4620950" y="2058570"/>
              <a:ext cx="2946292" cy="28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橢圓 22"/>
            <p:cNvSpPr>
              <a:spLocks noChangeAspect="1"/>
            </p:cNvSpPr>
            <p:nvPr/>
          </p:nvSpPr>
          <p:spPr>
            <a:xfrm>
              <a:off x="4619046" y="2058569"/>
              <a:ext cx="2955384" cy="2880000"/>
            </a:xfrm>
            <a:prstGeom prst="ellipse">
              <a:avLst/>
            </a:prstGeom>
            <a:solidFill>
              <a:srgbClr val="A50021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4772144" y="2521059"/>
              <a:ext cx="268982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Numerical </a:t>
              </a:r>
            </a:p>
            <a:p>
              <a:pPr algn="ctr"/>
              <a:r>
                <a:rPr lang="en-US" altLang="zh-TW" sz="28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Schemes and</a:t>
              </a:r>
            </a:p>
            <a:p>
              <a:pPr algn="ctr"/>
              <a:r>
                <a:rPr lang="en-US" altLang="zh-TW" sz="28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Program</a:t>
              </a:r>
            </a:p>
            <a:p>
              <a:pPr algn="ctr"/>
              <a:r>
                <a:rPr lang="en-US" altLang="zh-TW" sz="28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Demonstration</a:t>
              </a: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8013721" y="2131371"/>
            <a:ext cx="2883808" cy="2880000"/>
            <a:chOff x="8013721" y="2131371"/>
            <a:chExt cx="2883808" cy="2880000"/>
          </a:xfrm>
        </p:grpSpPr>
        <p:sp useBgFill="1">
          <p:nvSpPr>
            <p:cNvPr id="18" name="橢圓 17"/>
            <p:cNvSpPr/>
            <p:nvPr/>
          </p:nvSpPr>
          <p:spPr>
            <a:xfrm>
              <a:off x="8017529" y="2131371"/>
              <a:ext cx="2880000" cy="28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橢圓 23"/>
            <p:cNvSpPr/>
            <p:nvPr/>
          </p:nvSpPr>
          <p:spPr>
            <a:xfrm>
              <a:off x="8013721" y="2131371"/>
              <a:ext cx="2880000" cy="2880000"/>
            </a:xfrm>
            <a:prstGeom prst="ellipse">
              <a:avLst/>
            </a:prstGeom>
            <a:solidFill>
              <a:schemeClr val="bg2">
                <a:lumMod val="1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8495766" y="3094317"/>
              <a:ext cx="191590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1"/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Error Analysis</a:t>
              </a:r>
            </a:p>
            <a:p>
              <a:pPr algn="ctr"/>
              <a:r>
                <a:rPr lang="en-US" altLang="zh-TW" sz="2800" dirty="0">
                  <a:solidFill>
                    <a:schemeClr val="bg1"/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and Main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06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" dur="1750" fill="hold"/>
                                        <p:tgtEl>
                                          <p:spTgt spid="4"/>
                                        </p:tgtEl>
                                      </p:cBhvr>
                                      <p:by x="17000" y="1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50"/>
                            </p:stCondLst>
                            <p:childTnLst>
                              <p:par>
                                <p:cTn id="8" presetID="19" presetClass="emph" presetSubtype="0" fill="hold" grpId="2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-0.00078 -0.3111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55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45833E-6 4.44444E-6 L 1.45833E-6 -0.3097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546" y="0"/>
            <a:ext cx="1521454" cy="112268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9467" cy="11226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7" y="0"/>
            <a:ext cx="9138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2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55" y="0"/>
            <a:ext cx="9149091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531453" cy="4968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546" y="-1"/>
            <a:ext cx="1531453" cy="49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1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440"/>
            <a:ext cx="1563523" cy="5256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6282" y="0"/>
            <a:ext cx="1515717" cy="5292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717" y="0"/>
            <a:ext cx="9160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5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58114" cy="1119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930" y="0"/>
            <a:ext cx="1515070" cy="11196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31" y="0"/>
            <a:ext cx="9166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8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邊形 3"/>
          <p:cNvSpPr/>
          <p:nvPr/>
        </p:nvSpPr>
        <p:spPr>
          <a:xfrm>
            <a:off x="-1811865" y="0"/>
            <a:ext cx="9338731" cy="6858000"/>
          </a:xfrm>
          <a:prstGeom prst="parallelogram">
            <a:avLst/>
          </a:prstGeom>
          <a:solidFill>
            <a:schemeClr val="bg2">
              <a:lumMod val="1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97465" y="2535999"/>
            <a:ext cx="57967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A5002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THOMAS</a:t>
            </a:r>
            <a:r>
              <a:rPr lang="en-US" altLang="zh-TW" sz="4800" b="1" dirty="0" smtClean="0">
                <a:solidFill>
                  <a:schemeClr val="bg1">
                    <a:lumMod val="95000"/>
                  </a:schemeClr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</a:t>
            </a:r>
            <a:r>
              <a:rPr lang="en-US" altLang="zh-TW" sz="3600" dirty="0" smtClean="0">
                <a:solidFill>
                  <a:schemeClr val="bg1">
                    <a:lumMod val="9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ALGORITHM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  <a:latin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785533" y="3366996"/>
            <a:ext cx="3618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altLang="zh-TW" sz="2400" dirty="0" smtClean="0">
                <a:solidFill>
                  <a:schemeClr val="bg1">
                    <a:lumMod val="85000"/>
                  </a:schemeClr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Used To Solve Tridiagonal</a:t>
            </a:r>
          </a:p>
          <a:p>
            <a:pPr algn="r">
              <a:lnSpc>
                <a:spcPts val="2400"/>
              </a:lnSpc>
            </a:pPr>
            <a:r>
              <a:rPr lang="en-US" altLang="zh-TW" sz="2400" dirty="0" smtClean="0">
                <a:solidFill>
                  <a:schemeClr val="bg1">
                    <a:lumMod val="85000"/>
                  </a:schemeClr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Systems Of Equations</a:t>
            </a:r>
            <a:endParaRPr lang="zh-TW" altLang="en-US" sz="2400" dirty="0">
              <a:solidFill>
                <a:schemeClr val="bg1">
                  <a:lumMod val="85000"/>
                </a:schemeClr>
              </a:solidFill>
              <a:latin typeface="Lato Thin" panose="020F0502020204030203" pitchFamily="34" charset="0"/>
              <a:cs typeface="Lato Thin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03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077303" y="2515115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2800" dirty="0" smtClean="0">
              <a:solidFill>
                <a:schemeClr val="bg2">
                  <a:lumMod val="2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53379" y="869952"/>
            <a:ext cx="23182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dirty="0">
                <a:solidFill>
                  <a:srgbClr val="333F50"/>
                </a:solidFill>
                <a:latin typeface="Futura BdCn BT" panose="020B0706020204020204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OUTLINE</a:t>
            </a:r>
            <a:endParaRPr lang="zh-TW" altLang="en-US" sz="5400" dirty="0">
              <a:solidFill>
                <a:srgbClr val="333F50"/>
              </a:solidFill>
              <a:latin typeface="Futura BdCn BT" panose="020B0706020204020204" pitchFamily="34" charset="0"/>
              <a:cs typeface="Lato Heavy" panose="020F0502020204030203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5077021" y="1662558"/>
            <a:ext cx="2037959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群組 10"/>
          <p:cNvGrpSpPr/>
          <p:nvPr/>
        </p:nvGrpSpPr>
        <p:grpSpPr>
          <a:xfrm>
            <a:off x="1290663" y="2141085"/>
            <a:ext cx="2881904" cy="2880000"/>
            <a:chOff x="1292567" y="2058570"/>
            <a:chExt cx="2881904" cy="2880000"/>
          </a:xfrm>
        </p:grpSpPr>
        <p:sp useBgFill="1">
          <p:nvSpPr>
            <p:cNvPr id="14" name="橢圓 13"/>
            <p:cNvSpPr/>
            <p:nvPr/>
          </p:nvSpPr>
          <p:spPr>
            <a:xfrm>
              <a:off x="1294471" y="2058570"/>
              <a:ext cx="2880000" cy="28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橢圓 21"/>
            <p:cNvSpPr/>
            <p:nvPr/>
          </p:nvSpPr>
          <p:spPr>
            <a:xfrm>
              <a:off x="1292567" y="2058570"/>
              <a:ext cx="2880000" cy="2880000"/>
            </a:xfrm>
            <a:prstGeom prst="ellipse">
              <a:avLst/>
            </a:prstGeom>
            <a:solidFill>
              <a:schemeClr val="accent1">
                <a:lumMod val="5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" name="文字方塊 16"/>
            <p:cNvSpPr txBox="1">
              <a:spLocks noChangeAspect="1"/>
            </p:cNvSpPr>
            <p:nvPr/>
          </p:nvSpPr>
          <p:spPr>
            <a:xfrm>
              <a:off x="1292567" y="2703924"/>
              <a:ext cx="288000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Problem </a:t>
              </a:r>
              <a:endPara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Futura LtCn BT" panose="020B0408020204030204" pitchFamily="34" charset="0"/>
                <a:ea typeface="Lato Thin" panose="020F0502020204030203" pitchFamily="34" charset="0"/>
                <a:cs typeface="Lato Thin" panose="020F0502020204030203" pitchFamily="34" charset="0"/>
              </a:endParaRPr>
            </a:p>
            <a:p>
              <a:pPr algn="ctr"/>
              <a:r>
                <a:rPr lang="en-US" altLang="zh-TW" sz="28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Formulation </a:t>
              </a:r>
              <a:r>
                <a:rPr lang="en-US" altLang="zh-TW" sz="2800" dirty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and</a:t>
              </a:r>
              <a:r>
                <a:rPr lang="zh-TW" altLang="en-US" sz="2800" dirty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Source Han Sans Light" panose="020B0300000000000000" pitchFamily="34" charset="-128"/>
                  <a:cs typeface="Lato Thin" panose="020F0502020204030203" pitchFamily="34" charset="0"/>
                </a:rPr>
                <a:t> </a:t>
              </a:r>
              <a:r>
                <a:rPr lang="en-US" altLang="zh-TW" sz="2800" dirty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Background </a:t>
              </a:r>
              <a:r>
                <a:rPr lang="en-US" altLang="zh-TW" sz="28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Knowledge</a:t>
              </a:r>
              <a:endParaRPr lang="en-US" altLang="zh-TW" sz="2800" dirty="0">
                <a:solidFill>
                  <a:schemeClr val="bg1">
                    <a:lumMod val="95000"/>
                  </a:schemeClr>
                </a:solidFill>
                <a:latin typeface="Futura LtCn BT" panose="020B0408020204030204" pitchFamily="34" charset="0"/>
                <a:ea typeface="Lato Thin" panose="020F0502020204030203" pitchFamily="34" charset="0"/>
                <a:cs typeface="Lato Thin" panose="020F0502020204030203" pitchFamily="34" charset="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4614500" y="2141085"/>
            <a:ext cx="2955384" cy="2880001"/>
            <a:chOff x="4619046" y="2058569"/>
            <a:chExt cx="2955384" cy="2880001"/>
          </a:xfrm>
        </p:grpSpPr>
        <p:sp useBgFill="1">
          <p:nvSpPr>
            <p:cNvPr id="16" name="橢圓 15"/>
            <p:cNvSpPr>
              <a:spLocks noChangeAspect="1"/>
            </p:cNvSpPr>
            <p:nvPr/>
          </p:nvSpPr>
          <p:spPr>
            <a:xfrm>
              <a:off x="4620950" y="2058570"/>
              <a:ext cx="2946292" cy="28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橢圓 22"/>
            <p:cNvSpPr>
              <a:spLocks noChangeAspect="1"/>
            </p:cNvSpPr>
            <p:nvPr/>
          </p:nvSpPr>
          <p:spPr>
            <a:xfrm>
              <a:off x="4619046" y="2058569"/>
              <a:ext cx="2955384" cy="2880000"/>
            </a:xfrm>
            <a:prstGeom prst="ellipse">
              <a:avLst/>
            </a:prstGeom>
            <a:solidFill>
              <a:srgbClr val="A50021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4772144" y="2521059"/>
              <a:ext cx="268982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Numerical </a:t>
              </a:r>
            </a:p>
            <a:p>
              <a:pPr algn="ctr"/>
              <a:r>
                <a:rPr lang="en-US" altLang="zh-TW" sz="28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Schemes and</a:t>
              </a:r>
            </a:p>
            <a:p>
              <a:pPr algn="ctr"/>
              <a:r>
                <a:rPr lang="en-US" altLang="zh-TW" sz="28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Program</a:t>
              </a:r>
            </a:p>
            <a:p>
              <a:pPr algn="ctr"/>
              <a:r>
                <a:rPr lang="en-US" altLang="zh-TW" sz="28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Demonstration</a:t>
              </a: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8009913" y="2141085"/>
            <a:ext cx="2883808" cy="2880000"/>
            <a:chOff x="8013721" y="2131371"/>
            <a:chExt cx="2883808" cy="2880000"/>
          </a:xfrm>
        </p:grpSpPr>
        <p:sp useBgFill="1">
          <p:nvSpPr>
            <p:cNvPr id="18" name="橢圓 17"/>
            <p:cNvSpPr/>
            <p:nvPr/>
          </p:nvSpPr>
          <p:spPr>
            <a:xfrm>
              <a:off x="8017529" y="2131371"/>
              <a:ext cx="2880000" cy="28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橢圓 23"/>
            <p:cNvSpPr/>
            <p:nvPr/>
          </p:nvSpPr>
          <p:spPr>
            <a:xfrm>
              <a:off x="8013721" y="2131371"/>
              <a:ext cx="2880000" cy="2880000"/>
            </a:xfrm>
            <a:prstGeom prst="ellipse">
              <a:avLst/>
            </a:prstGeom>
            <a:solidFill>
              <a:schemeClr val="bg2">
                <a:lumMod val="1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8495766" y="2992168"/>
              <a:ext cx="191590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chemeClr val="bg1"/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Error </a:t>
              </a:r>
              <a:r>
                <a:rPr lang="en-US" altLang="zh-TW" sz="2800" dirty="0">
                  <a:solidFill>
                    <a:schemeClr val="bg1"/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Analysis</a:t>
              </a:r>
            </a:p>
            <a:p>
              <a:pPr algn="ctr"/>
              <a:r>
                <a:rPr lang="en-US" altLang="zh-TW" sz="2800" dirty="0">
                  <a:solidFill>
                    <a:schemeClr val="bg1"/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and Main Results</a:t>
              </a: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4623592" y="2145392"/>
            <a:ext cx="2955384" cy="2880001"/>
            <a:chOff x="4619046" y="2058569"/>
            <a:chExt cx="2955384" cy="2880001"/>
          </a:xfrm>
        </p:grpSpPr>
        <p:sp useBgFill="1">
          <p:nvSpPr>
            <p:cNvPr id="20" name="橢圓 19"/>
            <p:cNvSpPr>
              <a:spLocks noChangeAspect="1"/>
            </p:cNvSpPr>
            <p:nvPr/>
          </p:nvSpPr>
          <p:spPr>
            <a:xfrm>
              <a:off x="4620950" y="2058570"/>
              <a:ext cx="2946292" cy="28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1" name="橢圓 20"/>
            <p:cNvSpPr>
              <a:spLocks noChangeAspect="1"/>
            </p:cNvSpPr>
            <p:nvPr/>
          </p:nvSpPr>
          <p:spPr>
            <a:xfrm>
              <a:off x="4619046" y="2058569"/>
              <a:ext cx="2955384" cy="2880000"/>
            </a:xfrm>
            <a:prstGeom prst="ellipse">
              <a:avLst/>
            </a:prstGeom>
            <a:solidFill>
              <a:srgbClr val="A50021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4772144" y="2521059"/>
              <a:ext cx="268982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Numerical </a:t>
              </a:r>
            </a:p>
            <a:p>
              <a:pPr algn="ctr"/>
              <a:r>
                <a:rPr lang="en-US" altLang="zh-TW" sz="28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Schemes and</a:t>
              </a:r>
            </a:p>
            <a:p>
              <a:pPr algn="ctr"/>
              <a:r>
                <a:rPr lang="en-US" altLang="zh-TW" sz="28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Program</a:t>
              </a:r>
            </a:p>
            <a:p>
              <a:pPr algn="ctr"/>
              <a:r>
                <a:rPr lang="en-US" altLang="zh-TW" sz="28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Demonstration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193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40"/>
            <a:ext cx="1574232" cy="5292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0546" y="440"/>
            <a:ext cx="1521454" cy="5292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54" y="0"/>
            <a:ext cx="9149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8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57836" y="0"/>
            <a:ext cx="1534163" cy="5184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32" y="0"/>
            <a:ext cx="9155056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74232" cy="5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24" y="380152"/>
            <a:ext cx="10789965" cy="608414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23" y="380152"/>
            <a:ext cx="10985073" cy="608414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879970" y="1281171"/>
            <a:ext cx="1410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rgbClr val="C00000"/>
                </a:solidFill>
                <a:latin typeface="Futura MdCn BT" panose="020B0506020204030203" pitchFamily="34" charset="0"/>
              </a:rPr>
              <a:t>European</a:t>
            </a:r>
            <a:endParaRPr lang="zh-TW" altLang="en-US" sz="3200" dirty="0">
              <a:latin typeface="Futura MdCn BT" panose="020B0506020204030203" pitchFamily="34" charset="0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1834256" y="1360429"/>
            <a:ext cx="0" cy="371104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11155997" y="1275983"/>
            <a:ext cx="665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Futura MdCn BT" panose="020B0506020204030203" pitchFamily="34" charset="0"/>
              </a:rPr>
              <a:t>Call</a:t>
            </a:r>
            <a:endParaRPr lang="zh-TW" altLang="en-US" sz="3200" dirty="0">
              <a:latin typeface="Futura MdCn BT" panose="020B050602020403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1155485" y="1275983"/>
            <a:ext cx="610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Futura MdCn BT" panose="020B0506020204030203" pitchFamily="34" charset="0"/>
              </a:rPr>
              <a:t>Put</a:t>
            </a:r>
            <a:endParaRPr lang="zh-TW" altLang="en-US" sz="3200" dirty="0">
              <a:latin typeface="Futura MdCn BT" panose="020B0506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53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38" y="529502"/>
            <a:ext cx="10405055" cy="579899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7" y="529502"/>
            <a:ext cx="10431527" cy="579899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911501" y="1275982"/>
            <a:ext cx="1410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rgbClr val="C00000"/>
                </a:solidFill>
                <a:latin typeface="Futura MdCn BT" panose="020B0506020204030203" pitchFamily="34" charset="0"/>
              </a:rPr>
              <a:t>American</a:t>
            </a:r>
            <a:endParaRPr lang="zh-TW" altLang="en-US" sz="3200" dirty="0">
              <a:latin typeface="Futura MdCn BT" panose="020B0506020204030203" pitchFamily="34" charset="0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1821564" y="1352247"/>
            <a:ext cx="0" cy="371104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11155997" y="1275983"/>
            <a:ext cx="665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Futura MdCn BT" panose="020B0506020204030203" pitchFamily="34" charset="0"/>
              </a:rPr>
              <a:t>Call</a:t>
            </a:r>
            <a:endParaRPr lang="zh-TW" altLang="en-US" sz="3200" dirty="0">
              <a:latin typeface="Futura MdCn BT" panose="020B0506020204030203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1155485" y="1275983"/>
            <a:ext cx="610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Futura MdCn BT" panose="020B0506020204030203" pitchFamily="34" charset="0"/>
              </a:rPr>
              <a:t>Put</a:t>
            </a:r>
            <a:endParaRPr lang="zh-TW" altLang="en-US" sz="3200" dirty="0">
              <a:latin typeface="Futura MdCn BT" panose="020B0506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86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8102600" cy="6858000"/>
          </a:xfrm>
          <a:prstGeom prst="rect">
            <a:avLst/>
          </a:prstGeom>
          <a:solidFill>
            <a:schemeClr val="bg1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95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413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endParaRPr lang="zh-TW" altLang="en-US" sz="595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-104653" y="668866"/>
            <a:ext cx="2430413" cy="5520268"/>
            <a:chOff x="986619" y="1041400"/>
            <a:chExt cx="2239181" cy="47752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 useBgFill="1">
          <p:nvSpPr>
            <p:cNvPr id="25" name="矩形 24"/>
            <p:cNvSpPr/>
            <p:nvPr/>
          </p:nvSpPr>
          <p:spPr>
            <a:xfrm rot="5400000">
              <a:off x="393700" y="2984500"/>
              <a:ext cx="4775200" cy="889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 useBgFill="1">
          <p:nvSpPr>
            <p:cNvPr id="26" name="矩形 25"/>
            <p:cNvSpPr/>
            <p:nvPr/>
          </p:nvSpPr>
          <p:spPr>
            <a:xfrm rot="8336216">
              <a:off x="986619" y="1511981"/>
              <a:ext cx="1837648" cy="7813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3199009" y="990087"/>
            <a:ext cx="5008408" cy="5219236"/>
            <a:chOff x="3659253" y="951037"/>
            <a:chExt cx="5008408" cy="5219236"/>
          </a:xfrm>
        </p:grpSpPr>
        <p:grpSp>
          <p:nvGrpSpPr>
            <p:cNvPr id="28" name="群組 27"/>
            <p:cNvGrpSpPr/>
            <p:nvPr/>
          </p:nvGrpSpPr>
          <p:grpSpPr>
            <a:xfrm>
              <a:off x="3659253" y="964451"/>
              <a:ext cx="3544169" cy="5205822"/>
              <a:chOff x="5892874" y="1081409"/>
              <a:chExt cx="3544169" cy="5205822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5986131" y="1222744"/>
                <a:ext cx="2717603" cy="435934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  <a:alpha val="0"/>
                </a:schemeClr>
              </a:solidFill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3" name="文字方塊 32"/>
              <p:cNvSpPr txBox="1"/>
              <p:nvPr/>
            </p:nvSpPr>
            <p:spPr>
              <a:xfrm>
                <a:off x="7110520" y="1081409"/>
                <a:ext cx="173156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6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utura BdCn BT" panose="020B0706020204020204" pitchFamily="34" charset="0"/>
                    <a:ea typeface="Lato Heavy" panose="020F0502020204030203" pitchFamily="34" charset="0"/>
                    <a:cs typeface="Lato Heavy" panose="020F0502020204030203" pitchFamily="34" charset="0"/>
                  </a:rPr>
                  <a:t>Chien</a:t>
                </a:r>
                <a:endParaRPr lang="zh-TW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utura BdCn BT" panose="020B0706020204020204" pitchFamily="34" charset="0"/>
                  <a:cs typeface="Lato Heavy" panose="020F0502020204030203" pitchFamily="34" charset="0"/>
                </a:endParaRPr>
              </a:p>
            </p:txBody>
          </p:sp>
          <p:sp>
            <p:nvSpPr>
              <p:cNvPr id="35" name="文字方塊 34"/>
              <p:cNvSpPr txBox="1"/>
              <p:nvPr/>
            </p:nvSpPr>
            <p:spPr>
              <a:xfrm>
                <a:off x="6678947" y="1529757"/>
                <a:ext cx="130195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6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utura BdCn BT" panose="020B0706020204020204" pitchFamily="34" charset="0"/>
                    <a:ea typeface="Lato Heavy" panose="020F0502020204030203" pitchFamily="34" charset="0"/>
                    <a:cs typeface="Lato Heavy" panose="020F0502020204030203" pitchFamily="34" charset="0"/>
                  </a:rPr>
                  <a:t>Hao</a:t>
                </a:r>
                <a:endParaRPr lang="zh-TW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utura BdCn BT" panose="020B0706020204020204" pitchFamily="34" charset="0"/>
                  <a:cs typeface="Lato Heavy" panose="020F0502020204030203" pitchFamily="34" charset="0"/>
                </a:endParaRPr>
              </a:p>
            </p:txBody>
          </p:sp>
          <p:sp>
            <p:nvSpPr>
              <p:cNvPr id="36" name="文字方塊 35"/>
              <p:cNvSpPr txBox="1"/>
              <p:nvPr/>
            </p:nvSpPr>
            <p:spPr>
              <a:xfrm>
                <a:off x="5892874" y="1754565"/>
                <a:ext cx="2050561" cy="3154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9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utura BdCn BT" panose="020B0706020204020204" pitchFamily="34" charset="0"/>
                    <a:ea typeface="Lato Heavy" panose="020F0502020204030203" pitchFamily="34" charset="0"/>
                    <a:cs typeface="Lato Heavy" panose="020F0502020204030203" pitchFamily="34" charset="0"/>
                  </a:rPr>
                  <a:t>W</a:t>
                </a:r>
                <a:endPara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utura BdCn BT" panose="020B0706020204020204" pitchFamily="34" charset="0"/>
                  <a:cs typeface="Lato Heavy" panose="020F0502020204030203" pitchFamily="34" charset="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7287349" y="2963244"/>
                <a:ext cx="2149694" cy="33239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utura BdCn BT" panose="020B0706020204020204" pitchFamily="34" charset="0"/>
                    <a:ea typeface="Lato Heavy" panose="020F0502020204030203" pitchFamily="34" charset="0"/>
                    <a:cs typeface="Lato Heavy" panose="020F0502020204030203" pitchFamily="34" charset="0"/>
                  </a:rPr>
                  <a:t>U</a:t>
                </a:r>
                <a:endParaRPr lang="zh-TW" altLang="en-US" sz="2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utura BdCn BT" panose="020B0706020204020204" pitchFamily="34" charset="0"/>
                  <a:cs typeface="Lato Heavy" panose="020F0502020204030203" pitchFamily="34" charset="0"/>
                </a:endParaRPr>
              </a:p>
            </p:txBody>
          </p:sp>
        </p:grpSp>
        <p:sp>
          <p:nvSpPr>
            <p:cNvPr id="29" name="文字方塊 28"/>
            <p:cNvSpPr txBox="1"/>
            <p:nvPr/>
          </p:nvSpPr>
          <p:spPr>
            <a:xfrm>
              <a:off x="6612206" y="951037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3800" dirty="0">
                  <a:solidFill>
                    <a:schemeClr val="tx1">
                      <a:lumMod val="75000"/>
                      <a:lumOff val="25000"/>
                      <a:alpha val="89000"/>
                    </a:schemeClr>
                  </a:solidFill>
                  <a:latin typeface="Lato Heavy" panose="020F0502020204030203" pitchFamily="34" charset="0"/>
                  <a:ea typeface="Source Han Sans K Heavy" panose="020B0A00000000000000" pitchFamily="34" charset="-128"/>
                  <a:cs typeface="Lato Heavy" panose="020F0502020204030203" pitchFamily="34" charset="0"/>
                </a:rPr>
                <a:t>建</a:t>
              </a: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7366511" y="2693904"/>
              <a:ext cx="13011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dirty="0" smtClean="0">
                  <a:solidFill>
                    <a:schemeClr val="accent5">
                      <a:lumMod val="50000"/>
                      <a:alpha val="73000"/>
                    </a:schemeClr>
                  </a:solidFill>
                  <a:latin typeface="Source Han Sans K Heavy" panose="020B0A00000000000000" pitchFamily="34" charset="-128"/>
                  <a:ea typeface="Source Han Sans K Heavy" panose="020B0A00000000000000" pitchFamily="34" charset="-128"/>
                </a:rPr>
                <a:t>模</a:t>
              </a:r>
              <a:endParaRPr lang="zh-TW" altLang="en-US" sz="11500" dirty="0">
                <a:solidFill>
                  <a:schemeClr val="accent5">
                    <a:lumMod val="50000"/>
                    <a:alpha val="73000"/>
                  </a:schemeClr>
                </a:solidFill>
                <a:latin typeface="Source Han Sans K Heavy" panose="020B0A00000000000000" pitchFamily="34" charset="-128"/>
                <a:ea typeface="Source Han Sans K Heavy" panose="020B0A00000000000000" pitchFamily="34" charset="-128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6626089" y="3853843"/>
              <a:ext cx="1744390" cy="20313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2600" dirty="0">
                  <a:solidFill>
                    <a:schemeClr val="accent2">
                      <a:lumMod val="50000"/>
                      <a:alpha val="77000"/>
                    </a:schemeClr>
                  </a:solidFill>
                  <a:latin typeface="Source Han Sans K Heavy" panose="020B0A00000000000000" pitchFamily="34" charset="-128"/>
                  <a:ea typeface="Source Han Sans K Heavy" panose="020B0A00000000000000" pitchFamily="34" charset="-128"/>
                </a:rPr>
                <a:t>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053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201" y="-2"/>
            <a:ext cx="1574800" cy="5292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78" y="-1"/>
            <a:ext cx="9174444" cy="685800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644766" cy="5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3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57838" y="0"/>
            <a:ext cx="1534162" cy="5112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41662" cy="5112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43" y="0"/>
            <a:ext cx="9169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6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/>
          <p:cNvSpPr/>
          <p:nvPr/>
        </p:nvSpPr>
        <p:spPr>
          <a:xfrm>
            <a:off x="-1180396" y="-1429931"/>
            <a:ext cx="14579600" cy="95758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5" name="矩形 4"/>
          <p:cNvSpPr/>
          <p:nvPr/>
        </p:nvSpPr>
        <p:spPr>
          <a:xfrm rot="2700000">
            <a:off x="-720001" y="298233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6" name="矩形 5"/>
          <p:cNvSpPr/>
          <p:nvPr/>
        </p:nvSpPr>
        <p:spPr>
          <a:xfrm rot="2700000">
            <a:off x="-720001" y="2334702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7" name="矩形 6"/>
          <p:cNvSpPr/>
          <p:nvPr/>
        </p:nvSpPr>
        <p:spPr>
          <a:xfrm rot="2700000">
            <a:off x="-720001" y="4371170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8" name="矩形 7"/>
          <p:cNvSpPr/>
          <p:nvPr/>
        </p:nvSpPr>
        <p:spPr>
          <a:xfrm rot="2700000">
            <a:off x="-720000" y="6407638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9" name="矩形 8"/>
          <p:cNvSpPr/>
          <p:nvPr/>
        </p:nvSpPr>
        <p:spPr>
          <a:xfrm rot="2700000">
            <a:off x="298234" y="-720001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10" name="矩形 9"/>
          <p:cNvSpPr/>
          <p:nvPr/>
        </p:nvSpPr>
        <p:spPr>
          <a:xfrm rot="2700000">
            <a:off x="298234" y="1316468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11" name="矩形 10"/>
          <p:cNvSpPr/>
          <p:nvPr/>
        </p:nvSpPr>
        <p:spPr>
          <a:xfrm rot="2700000">
            <a:off x="298234" y="3352936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12" name="矩形 11"/>
          <p:cNvSpPr/>
          <p:nvPr/>
        </p:nvSpPr>
        <p:spPr>
          <a:xfrm rot="2700000">
            <a:off x="298235" y="5389404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13" name="矩形 12"/>
          <p:cNvSpPr/>
          <p:nvPr/>
        </p:nvSpPr>
        <p:spPr>
          <a:xfrm rot="2700000">
            <a:off x="1316469" y="298232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14" name="矩形 13"/>
          <p:cNvSpPr/>
          <p:nvPr/>
        </p:nvSpPr>
        <p:spPr>
          <a:xfrm rot="2700000">
            <a:off x="1316469" y="2334701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15" name="矩形 14"/>
          <p:cNvSpPr/>
          <p:nvPr/>
        </p:nvSpPr>
        <p:spPr>
          <a:xfrm rot="2700000">
            <a:off x="1316469" y="4371169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16" name="矩形 15"/>
          <p:cNvSpPr/>
          <p:nvPr/>
        </p:nvSpPr>
        <p:spPr>
          <a:xfrm rot="2700000">
            <a:off x="1316470" y="6407637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17" name="矩形 16"/>
          <p:cNvSpPr/>
          <p:nvPr/>
        </p:nvSpPr>
        <p:spPr>
          <a:xfrm rot="2700000">
            <a:off x="2334702" y="-720001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18" name="矩形 17"/>
          <p:cNvSpPr/>
          <p:nvPr/>
        </p:nvSpPr>
        <p:spPr>
          <a:xfrm rot="2700000">
            <a:off x="2334702" y="1316468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19" name="矩形 18"/>
          <p:cNvSpPr/>
          <p:nvPr/>
        </p:nvSpPr>
        <p:spPr>
          <a:xfrm rot="2700000">
            <a:off x="2334702" y="3352936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20" name="矩形 19"/>
          <p:cNvSpPr/>
          <p:nvPr/>
        </p:nvSpPr>
        <p:spPr>
          <a:xfrm rot="2700000">
            <a:off x="2334703" y="5389404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29" name="矩形 28"/>
          <p:cNvSpPr/>
          <p:nvPr/>
        </p:nvSpPr>
        <p:spPr>
          <a:xfrm rot="2700000">
            <a:off x="3352935" y="298232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30" name="矩形 29"/>
          <p:cNvSpPr/>
          <p:nvPr/>
        </p:nvSpPr>
        <p:spPr>
          <a:xfrm rot="2700000">
            <a:off x="3352935" y="2334701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31" name="矩形 30"/>
          <p:cNvSpPr/>
          <p:nvPr/>
        </p:nvSpPr>
        <p:spPr>
          <a:xfrm rot="2700000">
            <a:off x="3352935" y="4371169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32" name="矩形 31"/>
          <p:cNvSpPr/>
          <p:nvPr/>
        </p:nvSpPr>
        <p:spPr>
          <a:xfrm rot="2700000">
            <a:off x="3352936" y="6407637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33" name="矩形 32"/>
          <p:cNvSpPr/>
          <p:nvPr/>
        </p:nvSpPr>
        <p:spPr>
          <a:xfrm rot="2700000">
            <a:off x="4371170" y="-720002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34" name="矩形 33"/>
          <p:cNvSpPr/>
          <p:nvPr/>
        </p:nvSpPr>
        <p:spPr>
          <a:xfrm rot="2700000">
            <a:off x="4371170" y="1316467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35" name="矩形 34"/>
          <p:cNvSpPr/>
          <p:nvPr/>
        </p:nvSpPr>
        <p:spPr>
          <a:xfrm rot="2700000">
            <a:off x="4371170" y="3352935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36" name="矩形 35"/>
          <p:cNvSpPr/>
          <p:nvPr/>
        </p:nvSpPr>
        <p:spPr>
          <a:xfrm rot="2700000">
            <a:off x="4371171" y="5389403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37" name="矩形 36"/>
          <p:cNvSpPr/>
          <p:nvPr/>
        </p:nvSpPr>
        <p:spPr>
          <a:xfrm rot="2700000">
            <a:off x="5389405" y="298231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38" name="矩形 37"/>
          <p:cNvSpPr/>
          <p:nvPr/>
        </p:nvSpPr>
        <p:spPr>
          <a:xfrm rot="2700000">
            <a:off x="5389405" y="2334700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39" name="矩形 38"/>
          <p:cNvSpPr/>
          <p:nvPr/>
        </p:nvSpPr>
        <p:spPr>
          <a:xfrm rot="2700000">
            <a:off x="5389405" y="4371168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40" name="矩形 39"/>
          <p:cNvSpPr/>
          <p:nvPr/>
        </p:nvSpPr>
        <p:spPr>
          <a:xfrm rot="2700000">
            <a:off x="5389406" y="6407636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41" name="矩形 40"/>
          <p:cNvSpPr/>
          <p:nvPr/>
        </p:nvSpPr>
        <p:spPr>
          <a:xfrm rot="2700000">
            <a:off x="6407638" y="-720002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42" name="矩形 41"/>
          <p:cNvSpPr/>
          <p:nvPr/>
        </p:nvSpPr>
        <p:spPr>
          <a:xfrm rot="2700000">
            <a:off x="6407638" y="1316467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43" name="矩形 42"/>
          <p:cNvSpPr/>
          <p:nvPr/>
        </p:nvSpPr>
        <p:spPr>
          <a:xfrm rot="2700000">
            <a:off x="6407638" y="3352935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44" name="矩形 43"/>
          <p:cNvSpPr/>
          <p:nvPr/>
        </p:nvSpPr>
        <p:spPr>
          <a:xfrm rot="2700000">
            <a:off x="6407639" y="5389403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45" name="矩形 44"/>
          <p:cNvSpPr/>
          <p:nvPr/>
        </p:nvSpPr>
        <p:spPr>
          <a:xfrm rot="2700000">
            <a:off x="7425870" y="298235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46" name="矩形 45"/>
          <p:cNvSpPr/>
          <p:nvPr/>
        </p:nvSpPr>
        <p:spPr>
          <a:xfrm rot="2700000">
            <a:off x="7425870" y="2334704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 useBgFill="1">
        <p:nvSpPr>
          <p:cNvPr id="47" name="矩形 46"/>
          <p:cNvSpPr/>
          <p:nvPr/>
        </p:nvSpPr>
        <p:spPr>
          <a:xfrm rot="2700000">
            <a:off x="7425870" y="4371172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48" name="矩形 47"/>
          <p:cNvSpPr/>
          <p:nvPr/>
        </p:nvSpPr>
        <p:spPr>
          <a:xfrm rot="2700000">
            <a:off x="7425871" y="6407640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49" name="矩形 48"/>
          <p:cNvSpPr/>
          <p:nvPr/>
        </p:nvSpPr>
        <p:spPr>
          <a:xfrm rot="2700000">
            <a:off x="8444105" y="-719999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50" name="矩形 49"/>
          <p:cNvSpPr/>
          <p:nvPr/>
        </p:nvSpPr>
        <p:spPr>
          <a:xfrm rot="2700000">
            <a:off x="8444105" y="1316470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51" name="矩形 50"/>
          <p:cNvSpPr/>
          <p:nvPr/>
        </p:nvSpPr>
        <p:spPr>
          <a:xfrm rot="2700000">
            <a:off x="8444105" y="3352938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52" name="矩形 51"/>
          <p:cNvSpPr/>
          <p:nvPr/>
        </p:nvSpPr>
        <p:spPr>
          <a:xfrm rot="2700000">
            <a:off x="8444106" y="5389406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53" name="矩形 52"/>
          <p:cNvSpPr/>
          <p:nvPr/>
        </p:nvSpPr>
        <p:spPr>
          <a:xfrm rot="2700000">
            <a:off x="9462340" y="298234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54" name="矩形 53"/>
          <p:cNvSpPr/>
          <p:nvPr/>
        </p:nvSpPr>
        <p:spPr>
          <a:xfrm rot="2700000">
            <a:off x="9462340" y="2334703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55" name="矩形 54"/>
          <p:cNvSpPr/>
          <p:nvPr/>
        </p:nvSpPr>
        <p:spPr>
          <a:xfrm rot="2700000">
            <a:off x="9462340" y="4371171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56" name="矩形 55"/>
          <p:cNvSpPr/>
          <p:nvPr/>
        </p:nvSpPr>
        <p:spPr>
          <a:xfrm rot="2700000">
            <a:off x="9462341" y="6407639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57" name="矩形 56"/>
          <p:cNvSpPr/>
          <p:nvPr/>
        </p:nvSpPr>
        <p:spPr>
          <a:xfrm rot="2700000">
            <a:off x="10480573" y="-719999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58" name="矩形 57"/>
          <p:cNvSpPr/>
          <p:nvPr/>
        </p:nvSpPr>
        <p:spPr>
          <a:xfrm rot="2700000">
            <a:off x="10480573" y="1316470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59" name="矩形 58"/>
          <p:cNvSpPr/>
          <p:nvPr/>
        </p:nvSpPr>
        <p:spPr>
          <a:xfrm rot="2700000">
            <a:off x="10480573" y="3352938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60" name="矩形 59"/>
          <p:cNvSpPr/>
          <p:nvPr/>
        </p:nvSpPr>
        <p:spPr>
          <a:xfrm rot="2700000">
            <a:off x="10480574" y="5389406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61" name="矩形 60"/>
          <p:cNvSpPr/>
          <p:nvPr/>
        </p:nvSpPr>
        <p:spPr>
          <a:xfrm rot="2700000">
            <a:off x="11498805" y="298230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62" name="矩形 61"/>
          <p:cNvSpPr/>
          <p:nvPr/>
        </p:nvSpPr>
        <p:spPr>
          <a:xfrm rot="2700000">
            <a:off x="11498805" y="2334699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63" name="矩形 62"/>
          <p:cNvSpPr/>
          <p:nvPr/>
        </p:nvSpPr>
        <p:spPr>
          <a:xfrm rot="2700000">
            <a:off x="11498805" y="4371167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64" name="矩形 63"/>
          <p:cNvSpPr/>
          <p:nvPr/>
        </p:nvSpPr>
        <p:spPr>
          <a:xfrm rot="2700000">
            <a:off x="11498806" y="6407635"/>
            <a:ext cx="1440000" cy="14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2" name="矩形 171"/>
          <p:cNvSpPr/>
          <p:nvPr/>
        </p:nvSpPr>
        <p:spPr>
          <a:xfrm>
            <a:off x="-1193800" y="-1018236"/>
            <a:ext cx="14579600" cy="9575800"/>
          </a:xfrm>
          <a:prstGeom prst="rect">
            <a:avLst/>
          </a:prstGeom>
          <a:solidFill>
            <a:schemeClr val="bg2">
              <a:lumMod val="1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75" name="群組 174"/>
          <p:cNvGrpSpPr/>
          <p:nvPr/>
        </p:nvGrpSpPr>
        <p:grpSpPr>
          <a:xfrm>
            <a:off x="4836000" y="2169000"/>
            <a:ext cx="2520000" cy="2520000"/>
            <a:chOff x="4836000" y="2169000"/>
            <a:chExt cx="2520000" cy="2520000"/>
          </a:xfrm>
        </p:grpSpPr>
        <p:sp>
          <p:nvSpPr>
            <p:cNvPr id="173" name="矩形 172"/>
            <p:cNvSpPr/>
            <p:nvPr/>
          </p:nvSpPr>
          <p:spPr>
            <a:xfrm rot="2700000">
              <a:off x="4836000" y="2169000"/>
              <a:ext cx="2520000" cy="2520000"/>
            </a:xfrm>
            <a:prstGeom prst="rect">
              <a:avLst/>
            </a:prstGeom>
            <a:solidFill>
              <a:schemeClr val="bg2">
                <a:lumMod val="1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4" name="文字方塊 173"/>
            <p:cNvSpPr txBox="1"/>
            <p:nvPr/>
          </p:nvSpPr>
          <p:spPr>
            <a:xfrm>
              <a:off x="4928854" y="2875002"/>
              <a:ext cx="233429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3600" b="1" dirty="0" smtClean="0">
                  <a:solidFill>
                    <a:schemeClr val="bg1">
                      <a:lumMod val="95000"/>
                    </a:schemeClr>
                  </a:solidFill>
                  <a:latin typeface="Lato Hairline" panose="020F0502020204030203" pitchFamily="34" charset="0"/>
                  <a:ea typeface="Lato Hairline" panose="020F0502020204030203" pitchFamily="34" charset="0"/>
                  <a:cs typeface="Lato Hairline" panose="020F0502020204030203" pitchFamily="34" charset="0"/>
                </a:rPr>
                <a:t>Thanks For</a:t>
              </a:r>
            </a:p>
            <a:p>
              <a:pPr algn="ctr">
                <a:lnSpc>
                  <a:spcPts val="3600"/>
                </a:lnSpc>
              </a:pPr>
              <a:r>
                <a:rPr lang="en-US" altLang="zh-TW" sz="3600" b="1" dirty="0">
                  <a:solidFill>
                    <a:schemeClr val="bg1">
                      <a:lumMod val="95000"/>
                    </a:schemeClr>
                  </a:solidFill>
                  <a:latin typeface="Lato Hairline" panose="020F0502020204030203" pitchFamily="34" charset="0"/>
                  <a:ea typeface="Lato Hairline" panose="020F0502020204030203" pitchFamily="34" charset="0"/>
                  <a:cs typeface="Lato Hairline" panose="020F0502020204030203" pitchFamily="34" charset="0"/>
                </a:rPr>
                <a:t>L</a:t>
              </a:r>
              <a:r>
                <a:rPr lang="en-US" altLang="zh-TW" sz="3600" b="1" dirty="0" smtClean="0">
                  <a:solidFill>
                    <a:schemeClr val="bg1">
                      <a:lumMod val="95000"/>
                    </a:schemeClr>
                  </a:solidFill>
                  <a:latin typeface="Lato Hairline" panose="020F0502020204030203" pitchFamily="34" charset="0"/>
                  <a:ea typeface="Lato Hairline" panose="020F0502020204030203" pitchFamily="34" charset="0"/>
                  <a:cs typeface="Lato Hairline" panose="020F0502020204030203" pitchFamily="34" charset="0"/>
                </a:rPr>
                <a:t>istening</a:t>
              </a:r>
              <a:endParaRPr lang="zh-TW" altLang="en-US" sz="3600" b="1" dirty="0">
                <a:solidFill>
                  <a:schemeClr val="bg1">
                    <a:lumMod val="95000"/>
                  </a:schemeClr>
                </a:solidFill>
                <a:latin typeface="Lato Hairline" panose="020F0502020204030203" pitchFamily="34" charset="0"/>
                <a:cs typeface="Lato Hairline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87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42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42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1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8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47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290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7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17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9" name="群組 58"/>
          <p:cNvGrpSpPr/>
          <p:nvPr/>
        </p:nvGrpSpPr>
        <p:grpSpPr>
          <a:xfrm>
            <a:off x="4762830" y="-835510"/>
            <a:ext cx="13530720" cy="6786554"/>
            <a:chOff x="4978730" y="-1026010"/>
            <a:chExt cx="13530720" cy="6786554"/>
          </a:xfrm>
        </p:grpSpPr>
        <p:sp useBgFill="1">
          <p:nvSpPr>
            <p:cNvPr id="44" name="五邊形 43"/>
            <p:cNvSpPr/>
            <p:nvPr/>
          </p:nvSpPr>
          <p:spPr>
            <a:xfrm rot="8100000">
              <a:off x="9504560" y="2927733"/>
              <a:ext cx="9004890" cy="23309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8" name="群組 57"/>
            <p:cNvGrpSpPr/>
            <p:nvPr/>
          </p:nvGrpSpPr>
          <p:grpSpPr>
            <a:xfrm>
              <a:off x="4978730" y="-1026010"/>
              <a:ext cx="9121178" cy="6786554"/>
              <a:chOff x="4978730" y="-1026010"/>
              <a:chExt cx="9121178" cy="6786554"/>
            </a:xfrm>
          </p:grpSpPr>
          <p:sp useBgFill="1">
            <p:nvSpPr>
              <p:cNvPr id="47" name="五邊形 46"/>
              <p:cNvSpPr/>
              <p:nvPr/>
            </p:nvSpPr>
            <p:spPr>
              <a:xfrm rot="8100000">
                <a:off x="6142952" y="-320050"/>
                <a:ext cx="4880628" cy="346538"/>
              </a:xfrm>
              <a:prstGeom prst="homePlat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 useBgFill="1">
            <p:nvSpPr>
              <p:cNvPr id="49" name="五邊形 48"/>
              <p:cNvSpPr/>
              <p:nvPr/>
            </p:nvSpPr>
            <p:spPr>
              <a:xfrm rot="8100000">
                <a:off x="6983839" y="-487124"/>
                <a:ext cx="2688571" cy="61466"/>
              </a:xfrm>
              <a:prstGeom prst="homePlat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57" name="群組 56"/>
              <p:cNvGrpSpPr/>
              <p:nvPr/>
            </p:nvGrpSpPr>
            <p:grpSpPr>
              <a:xfrm>
                <a:off x="4978730" y="-154968"/>
                <a:ext cx="9121178" cy="5915512"/>
                <a:chOff x="4978730" y="-154968"/>
                <a:chExt cx="9121178" cy="5915512"/>
              </a:xfrm>
            </p:grpSpPr>
            <p:sp useBgFill="1">
              <p:nvSpPr>
                <p:cNvPr id="43" name="五邊形 42"/>
                <p:cNvSpPr/>
                <p:nvPr/>
              </p:nvSpPr>
              <p:spPr>
                <a:xfrm rot="8100000">
                  <a:off x="8500452" y="4759511"/>
                  <a:ext cx="5042426" cy="855118"/>
                </a:xfrm>
                <a:prstGeom prst="homePlat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56" name="群組 55"/>
                <p:cNvGrpSpPr/>
                <p:nvPr/>
              </p:nvGrpSpPr>
              <p:grpSpPr>
                <a:xfrm>
                  <a:off x="4978730" y="-154968"/>
                  <a:ext cx="9121178" cy="5915512"/>
                  <a:chOff x="4978730" y="-154968"/>
                  <a:chExt cx="9121178" cy="5915512"/>
                </a:xfrm>
              </p:grpSpPr>
              <p:sp useBgFill="1">
                <p:nvSpPr>
                  <p:cNvPr id="46" name="五邊形 45"/>
                  <p:cNvSpPr/>
                  <p:nvPr/>
                </p:nvSpPr>
                <p:spPr>
                  <a:xfrm rot="8100000">
                    <a:off x="4978730" y="1044309"/>
                    <a:ext cx="5949873" cy="844038"/>
                  </a:xfrm>
                  <a:prstGeom prst="homePlat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 useBgFill="1">
                <p:nvSpPr>
                  <p:cNvPr id="42" name="五邊形 41"/>
                  <p:cNvSpPr/>
                  <p:nvPr/>
                </p:nvSpPr>
                <p:spPr>
                  <a:xfrm rot="8100000">
                    <a:off x="5095018" y="1307399"/>
                    <a:ext cx="9004890" cy="3792005"/>
                  </a:xfrm>
                  <a:prstGeom prst="homePlat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 useBgFill="1">
                <p:nvSpPr>
                  <p:cNvPr id="45" name="五邊形 44"/>
                  <p:cNvSpPr/>
                  <p:nvPr/>
                </p:nvSpPr>
                <p:spPr>
                  <a:xfrm rot="8100000">
                    <a:off x="10980532" y="5390840"/>
                    <a:ext cx="1857621" cy="135139"/>
                  </a:xfrm>
                  <a:prstGeom prst="homePlat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 useBgFill="1">
                <p:nvSpPr>
                  <p:cNvPr id="48" name="五邊形 47"/>
                  <p:cNvSpPr/>
                  <p:nvPr/>
                </p:nvSpPr>
                <p:spPr>
                  <a:xfrm rot="8100000">
                    <a:off x="6784774" y="-154968"/>
                    <a:ext cx="2688571" cy="145883"/>
                  </a:xfrm>
                  <a:prstGeom prst="homePlat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 useBgFill="1">
                <p:nvSpPr>
                  <p:cNvPr id="51" name="五邊形 50"/>
                  <p:cNvSpPr/>
                  <p:nvPr/>
                </p:nvSpPr>
                <p:spPr>
                  <a:xfrm rot="8100000">
                    <a:off x="11121778" y="5503548"/>
                    <a:ext cx="1857621" cy="256996"/>
                  </a:xfrm>
                  <a:prstGeom prst="homePlat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 useBgFill="1">
                <p:nvSpPr>
                  <p:cNvPr id="52" name="五邊形 51"/>
                  <p:cNvSpPr/>
                  <p:nvPr/>
                </p:nvSpPr>
                <p:spPr>
                  <a:xfrm rot="8100000">
                    <a:off x="11570529" y="5410923"/>
                    <a:ext cx="1857621" cy="78446"/>
                  </a:xfrm>
                  <a:prstGeom prst="homePlat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 useBgFill="1">
                <p:nvSpPr>
                  <p:cNvPr id="53" name="五邊形 52"/>
                  <p:cNvSpPr/>
                  <p:nvPr/>
                </p:nvSpPr>
                <p:spPr>
                  <a:xfrm rot="8100000" flipV="1">
                    <a:off x="11732144" y="5387407"/>
                    <a:ext cx="1857621" cy="45719"/>
                  </a:xfrm>
                  <a:prstGeom prst="homePlat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 useBgFill="1">
                <p:nvSpPr>
                  <p:cNvPr id="54" name="五邊形 53"/>
                  <p:cNvSpPr/>
                  <p:nvPr/>
                </p:nvSpPr>
                <p:spPr>
                  <a:xfrm rot="8100000">
                    <a:off x="11914436" y="5289441"/>
                    <a:ext cx="1857621" cy="45719"/>
                  </a:xfrm>
                  <a:prstGeom prst="homePlat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sp useBgFill="1">
            <p:nvSpPr>
              <p:cNvPr id="55" name="五邊形 54"/>
              <p:cNvSpPr/>
              <p:nvPr/>
            </p:nvSpPr>
            <p:spPr>
              <a:xfrm rot="8100000">
                <a:off x="7413494" y="-1026010"/>
                <a:ext cx="2688571" cy="61466"/>
              </a:xfrm>
              <a:prstGeom prst="homePlat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60" name="矩形 59"/>
          <p:cNvSpPr/>
          <p:nvPr/>
        </p:nvSpPr>
        <p:spPr>
          <a:xfrm>
            <a:off x="3595966" y="589234"/>
            <a:ext cx="2616200" cy="5959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404084" y="2049840"/>
            <a:ext cx="451723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>
                <a:solidFill>
                  <a:schemeClr val="bg2">
                    <a:lumMod val="50000"/>
                  </a:schemeClr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A derivative is an instrument whose value depends on the values of other more basic underlying variables.</a:t>
            </a:r>
          </a:p>
          <a:p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603634" y="1045059"/>
            <a:ext cx="0" cy="620685"/>
          </a:xfrm>
          <a:prstGeom prst="line">
            <a:avLst/>
          </a:prstGeom>
          <a:ln w="571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93322" y="970682"/>
            <a:ext cx="55018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>
                <a:solidFill>
                  <a:schemeClr val="bg2">
                    <a:lumMod val="25000"/>
                  </a:schemeClr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What Is A </a:t>
            </a:r>
            <a:r>
              <a:rPr lang="en-US" altLang="zh-TW" sz="4400" dirty="0" smtClean="0">
                <a:solidFill>
                  <a:schemeClr val="accent1">
                    <a:lumMod val="50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Derivative</a:t>
            </a:r>
            <a:r>
              <a:rPr lang="en-US" altLang="zh-TW" sz="4400" dirty="0" smtClean="0">
                <a:solidFill>
                  <a:schemeClr val="bg2">
                    <a:lumMod val="25000"/>
                  </a:schemeClr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?</a:t>
            </a:r>
            <a:endParaRPr lang="zh-TW" altLang="en-US" sz="4400" dirty="0">
              <a:solidFill>
                <a:schemeClr val="bg2">
                  <a:lumMod val="25000"/>
                </a:schemeClr>
              </a:solidFill>
              <a:latin typeface="Lato Thin" panose="020F0502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 rot="5400000">
            <a:off x="8770897" y="3774417"/>
            <a:ext cx="411276" cy="5959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3353102" y="3044280"/>
            <a:ext cx="54857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What Is A </a:t>
            </a:r>
            <a:r>
              <a:rPr lang="en-US" altLang="zh-TW" sz="4400" b="1" dirty="0" smtClean="0">
                <a:solidFill>
                  <a:schemeClr val="bg2">
                    <a:lumMod val="50000"/>
                  </a:schemeClr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Derivative</a:t>
            </a:r>
            <a:r>
              <a:rPr lang="en-US" altLang="zh-TW" sz="4400" b="1" dirty="0" smtClean="0">
                <a:solidFill>
                  <a:srgbClr val="C00000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?</a:t>
            </a:r>
            <a:endParaRPr lang="zh-TW" altLang="en-US" sz="4400" b="1" dirty="0">
              <a:solidFill>
                <a:srgbClr val="C00000"/>
              </a:solidFill>
              <a:latin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0932150" y="6409662"/>
            <a:ext cx="915574" cy="443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44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r"/>
      </p:transition>
    </mc:Choice>
    <mc:Fallback xmlns="">
      <p:transition spd="slow">
        <p:push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4" grpId="0"/>
      <p:bldP spid="2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2" name="群組 31"/>
          <p:cNvGrpSpPr/>
          <p:nvPr/>
        </p:nvGrpSpPr>
        <p:grpSpPr>
          <a:xfrm>
            <a:off x="0" y="1123689"/>
            <a:ext cx="7315198" cy="1066242"/>
            <a:chOff x="0" y="1123689"/>
            <a:chExt cx="7315198" cy="1066242"/>
          </a:xfrm>
        </p:grpSpPr>
        <p:grpSp>
          <p:nvGrpSpPr>
            <p:cNvPr id="24" name="群組 23"/>
            <p:cNvGrpSpPr/>
            <p:nvPr/>
          </p:nvGrpSpPr>
          <p:grpSpPr>
            <a:xfrm>
              <a:off x="0" y="1123689"/>
              <a:ext cx="7315198" cy="1066242"/>
              <a:chOff x="0" y="1126155"/>
              <a:chExt cx="7315198" cy="1066242"/>
            </a:xfrm>
          </p:grpSpPr>
          <p:sp>
            <p:nvSpPr>
              <p:cNvPr id="20" name="流程圖: 資料 19"/>
              <p:cNvSpPr/>
              <p:nvPr/>
            </p:nvSpPr>
            <p:spPr>
              <a:xfrm>
                <a:off x="0" y="1126155"/>
                <a:ext cx="5265019" cy="837398"/>
              </a:xfrm>
              <a:prstGeom prst="flowChartInputOutput">
                <a:avLst/>
              </a:prstGeom>
              <a:solidFill>
                <a:srgbClr val="FF9933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流程圖: 資料 21"/>
              <p:cNvSpPr/>
              <p:nvPr/>
            </p:nvSpPr>
            <p:spPr>
              <a:xfrm rot="10800000">
                <a:off x="2129696" y="1354999"/>
                <a:ext cx="5185502" cy="837398"/>
              </a:xfrm>
              <a:prstGeom prst="flowChartInputOutput">
                <a:avLst/>
              </a:prstGeom>
              <a:solidFill>
                <a:schemeClr val="bg2">
                  <a:lumMod val="1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TW" altLang="en-US" dirty="0"/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1511167" y="1157539"/>
                <a:ext cx="798896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200" dirty="0" smtClean="0">
                    <a:solidFill>
                      <a:schemeClr val="bg1"/>
                    </a:solidFill>
                    <a:latin typeface="Futura MdCn BT" panose="020B0506020204030203" pitchFamily="34" charset="0"/>
                    <a:ea typeface="Source Han Sans Heavy" panose="020B0A00000000000000" pitchFamily="34" charset="-128"/>
                    <a:cs typeface="Lato Medium" panose="020F0502020204030203" pitchFamily="34" charset="0"/>
                  </a:rPr>
                  <a:t>01</a:t>
                </a:r>
                <a:endParaRPr lang="zh-TW" altLang="en-US" sz="3200" dirty="0">
                  <a:solidFill>
                    <a:schemeClr val="bg1"/>
                  </a:solidFill>
                  <a:latin typeface="Futura MdCn BT" panose="020B0506020204030203" pitchFamily="34" charset="0"/>
                  <a:ea typeface="Source Han Sans Heavy" panose="020B0A00000000000000" pitchFamily="34" charset="-128"/>
                  <a:cs typeface="Lato Medium" panose="020F0502020204030203" pitchFamily="34" charset="0"/>
                </a:endParaRPr>
              </a:p>
            </p:txBody>
          </p:sp>
        </p:grpSp>
        <p:sp>
          <p:nvSpPr>
            <p:cNvPr id="29" name="文字方塊 28"/>
            <p:cNvSpPr txBox="1"/>
            <p:nvPr/>
          </p:nvSpPr>
          <p:spPr>
            <a:xfrm>
              <a:off x="3127416" y="1430843"/>
              <a:ext cx="1779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dirty="0" smtClean="0">
                  <a:solidFill>
                    <a:schemeClr val="bg1">
                      <a:lumMod val="75000"/>
                    </a:schemeClr>
                  </a:solidFill>
                  <a:latin typeface="Futura MdCn BT" panose="020B0506020204030203" pitchFamily="34" charset="0"/>
                  <a:ea typeface="Source Han Sans Heavy" panose="020B0A00000000000000" pitchFamily="34" charset="-128"/>
                  <a:cs typeface="Lato Light" panose="020F0502020204030203" pitchFamily="34" charset="0"/>
                </a:rPr>
                <a:t>Call Option</a:t>
              </a:r>
              <a:endParaRPr lang="zh-TW" altLang="en-US" sz="3600" dirty="0">
                <a:solidFill>
                  <a:schemeClr val="bg1">
                    <a:lumMod val="75000"/>
                  </a:schemeClr>
                </a:solidFill>
                <a:latin typeface="Futura MdCn BT" panose="020B0506020204030203" pitchFamily="34" charset="0"/>
                <a:ea typeface="Source Han Sans Heavy" panose="020B0A00000000000000" pitchFamily="34" charset="-128"/>
                <a:cs typeface="Lato Light" panose="020F0502020204030203" pitchFamily="34" charset="0"/>
              </a:endParaRP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0" y="2610747"/>
            <a:ext cx="7315198" cy="1066242"/>
            <a:chOff x="0" y="2707360"/>
            <a:chExt cx="7315198" cy="1066242"/>
          </a:xfrm>
        </p:grpSpPr>
        <p:grpSp>
          <p:nvGrpSpPr>
            <p:cNvPr id="25" name="群組 24"/>
            <p:cNvGrpSpPr/>
            <p:nvPr/>
          </p:nvGrpSpPr>
          <p:grpSpPr>
            <a:xfrm>
              <a:off x="0" y="2707360"/>
              <a:ext cx="7315198" cy="1066242"/>
              <a:chOff x="0" y="1126155"/>
              <a:chExt cx="7315198" cy="1066242"/>
            </a:xfrm>
          </p:grpSpPr>
          <p:sp>
            <p:nvSpPr>
              <p:cNvPr id="26" name="流程圖: 資料 25"/>
              <p:cNvSpPr/>
              <p:nvPr/>
            </p:nvSpPr>
            <p:spPr>
              <a:xfrm>
                <a:off x="0" y="1126155"/>
                <a:ext cx="5265019" cy="837398"/>
              </a:xfrm>
              <a:prstGeom prst="flowChartInputOutput">
                <a:avLst/>
              </a:prstGeom>
              <a:solidFill>
                <a:srgbClr val="A50021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流程圖: 資料 26"/>
              <p:cNvSpPr/>
              <p:nvPr/>
            </p:nvSpPr>
            <p:spPr>
              <a:xfrm rot="10800000">
                <a:off x="2129696" y="1354999"/>
                <a:ext cx="5185502" cy="837398"/>
              </a:xfrm>
              <a:prstGeom prst="flowChartInputOutput">
                <a:avLst/>
              </a:prstGeom>
              <a:solidFill>
                <a:schemeClr val="bg2">
                  <a:lumMod val="1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1511167" y="1157539"/>
                <a:ext cx="7988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200" dirty="0" smtClean="0">
                    <a:solidFill>
                      <a:schemeClr val="bg1"/>
                    </a:solidFill>
                    <a:latin typeface="Futura MdCn BT" panose="020B0506020204030203" pitchFamily="34" charset="0"/>
                    <a:ea typeface="Source Han Sans Heavy" panose="020B0A00000000000000" pitchFamily="34" charset="-128"/>
                    <a:cs typeface="Lato Medium" panose="020F0502020204030203" pitchFamily="34" charset="0"/>
                  </a:rPr>
                  <a:t>02</a:t>
                </a:r>
                <a:endParaRPr lang="zh-TW" altLang="en-US" sz="3200" dirty="0">
                  <a:solidFill>
                    <a:schemeClr val="bg1"/>
                  </a:solidFill>
                  <a:latin typeface="Futura MdCn BT" panose="020B0506020204030203" pitchFamily="34" charset="0"/>
                  <a:ea typeface="Source Han Sans Heavy" panose="020B0A00000000000000" pitchFamily="34" charset="-128"/>
                  <a:cs typeface="Lato Medium" panose="020F0502020204030203" pitchFamily="34" charset="0"/>
                </a:endParaRPr>
              </a:p>
            </p:txBody>
          </p:sp>
        </p:grpSp>
        <p:sp>
          <p:nvSpPr>
            <p:cNvPr id="30" name="文字方塊 29"/>
            <p:cNvSpPr txBox="1"/>
            <p:nvPr/>
          </p:nvSpPr>
          <p:spPr>
            <a:xfrm>
              <a:off x="3127416" y="3031737"/>
              <a:ext cx="17154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dirty="0" smtClean="0">
                  <a:solidFill>
                    <a:schemeClr val="bg1">
                      <a:lumMod val="75000"/>
                    </a:schemeClr>
                  </a:solidFill>
                  <a:latin typeface="Futura MdCn BT" panose="020B0506020204030203" pitchFamily="34" charset="0"/>
                  <a:ea typeface="Source Han Sans Heavy" panose="020B0A00000000000000" pitchFamily="34" charset="-128"/>
                  <a:cs typeface="Lato Light" panose="020F0502020204030203" pitchFamily="34" charset="0"/>
                </a:rPr>
                <a:t>Put Option</a:t>
              </a:r>
              <a:endParaRPr lang="zh-TW" altLang="en-US" sz="3600" dirty="0">
                <a:solidFill>
                  <a:schemeClr val="bg1">
                    <a:lumMod val="75000"/>
                  </a:schemeClr>
                </a:solidFill>
                <a:latin typeface="Futura MdCn BT" panose="020B0506020204030203" pitchFamily="34" charset="0"/>
                <a:ea typeface="Source Han Sans Heavy" panose="020B0A00000000000000" pitchFamily="34" charset="-128"/>
                <a:cs typeface="Lato Light" panose="020F0502020204030203" pitchFamily="34" charset="0"/>
              </a:endParaRPr>
            </a:p>
          </p:txBody>
        </p:sp>
      </p:grpSp>
      <p:sp>
        <p:nvSpPr>
          <p:cNvPr id="31" name="文字方塊 30"/>
          <p:cNvSpPr txBox="1"/>
          <p:nvPr/>
        </p:nvSpPr>
        <p:spPr>
          <a:xfrm>
            <a:off x="6929385" y="5647863"/>
            <a:ext cx="4476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solidFill>
                  <a:schemeClr val="bg1">
                    <a:lumMod val="9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Excerpted from John C. Hull, Fundamentals of Futures and Options Markets, 8ed, p.215</a:t>
            </a:r>
            <a:endParaRPr lang="zh-TW" altLang="en-US" dirty="0">
              <a:solidFill>
                <a:schemeClr val="bg1">
                  <a:lumMod val="95000"/>
                </a:schemeClr>
              </a:solidFill>
              <a:latin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0"/>
            <a:ext cx="1056480" cy="6857999"/>
          </a:xfrm>
          <a:prstGeom prst="rect">
            <a:avLst/>
          </a:prstGeom>
          <a:solidFill>
            <a:schemeClr val="bg2">
              <a:lumMod val="1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398" y="516167"/>
            <a:ext cx="6108222" cy="50265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441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5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6164209" y="4787948"/>
            <a:ext cx="2074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FF0066"/>
                </a:solidFill>
                <a:latin typeface="Futura MdCn BT" panose="020B0506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American </a:t>
            </a:r>
            <a:r>
              <a:rPr lang="en-US" altLang="zh-TW" sz="3200" dirty="0" smtClean="0">
                <a:solidFill>
                  <a:schemeClr val="bg1">
                    <a:lumMod val="85000"/>
                  </a:schemeClr>
                </a:solidFill>
                <a:latin typeface="Futura MdCn BT" panose="020B0506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Style</a:t>
            </a:r>
            <a:endParaRPr lang="zh-TW" altLang="en-US" sz="3200" dirty="0">
              <a:solidFill>
                <a:schemeClr val="bg1">
                  <a:lumMod val="85000"/>
                </a:schemeClr>
              </a:solidFill>
              <a:latin typeface="Futura MdCn BT" panose="020B0506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065558" y="1507910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FF0000"/>
                </a:solidFill>
                <a:latin typeface="Futura MdCn BT" panose="020B0506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European </a:t>
            </a:r>
            <a:r>
              <a:rPr lang="en-US" altLang="zh-TW" sz="3200" dirty="0" smtClean="0">
                <a:solidFill>
                  <a:schemeClr val="bg1">
                    <a:lumMod val="85000"/>
                  </a:schemeClr>
                </a:solidFill>
                <a:latin typeface="Futura MdCn BT" panose="020B0506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Style</a:t>
            </a:r>
            <a:endParaRPr lang="zh-TW" altLang="en-US" sz="3200" dirty="0">
              <a:solidFill>
                <a:schemeClr val="bg1">
                  <a:lumMod val="85000"/>
                </a:schemeClr>
              </a:solidFill>
              <a:latin typeface="Futura MdCn BT" panose="020B0506020204030203" pitchFamily="34" charset="0"/>
              <a:cs typeface="Lato Thin" panose="020F0502020204030203" pitchFamily="34" charset="0"/>
            </a:endParaRPr>
          </a:p>
        </p:txBody>
      </p:sp>
      <p:sp useBgFill="1">
        <p:nvSpPr>
          <p:cNvPr id="24" name="平行四邊形 23"/>
          <p:cNvSpPr/>
          <p:nvPr/>
        </p:nvSpPr>
        <p:spPr>
          <a:xfrm>
            <a:off x="6231466" y="0"/>
            <a:ext cx="2980267" cy="4656667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27" name="平行四邊形 26"/>
          <p:cNvSpPr/>
          <p:nvPr/>
        </p:nvSpPr>
        <p:spPr>
          <a:xfrm>
            <a:off x="6209058" y="25360"/>
            <a:ext cx="3684189" cy="4656667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28" name="矩形 27"/>
          <p:cNvSpPr/>
          <p:nvPr/>
        </p:nvSpPr>
        <p:spPr>
          <a:xfrm rot="11407610">
            <a:off x="9515455" y="-97404"/>
            <a:ext cx="307925" cy="4668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23" name="平行四邊形 22"/>
          <p:cNvSpPr/>
          <p:nvPr/>
        </p:nvSpPr>
        <p:spPr>
          <a:xfrm>
            <a:off x="2820338" y="2218266"/>
            <a:ext cx="3313735" cy="4656667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42" name="矩形 41"/>
          <p:cNvSpPr/>
          <p:nvPr/>
        </p:nvSpPr>
        <p:spPr>
          <a:xfrm rot="11407610">
            <a:off x="9973330" y="-533937"/>
            <a:ext cx="221218" cy="4668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43" name="矩形 42"/>
          <p:cNvSpPr/>
          <p:nvPr/>
        </p:nvSpPr>
        <p:spPr>
          <a:xfrm rot="11407610">
            <a:off x="10485506" y="-1911358"/>
            <a:ext cx="130102" cy="4668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44" name="矩形 43"/>
          <p:cNvSpPr/>
          <p:nvPr/>
        </p:nvSpPr>
        <p:spPr>
          <a:xfrm rot="11407610">
            <a:off x="10575204" y="-1530805"/>
            <a:ext cx="130102" cy="4668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45" name="矩形 44"/>
          <p:cNvSpPr/>
          <p:nvPr/>
        </p:nvSpPr>
        <p:spPr>
          <a:xfrm rot="11407610">
            <a:off x="10913362" y="-2543233"/>
            <a:ext cx="130102" cy="4668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51" name="矩形 50"/>
          <p:cNvSpPr/>
          <p:nvPr/>
        </p:nvSpPr>
        <p:spPr>
          <a:xfrm rot="11407610" flipH="1" flipV="1">
            <a:off x="2746346" y="2916255"/>
            <a:ext cx="307925" cy="4668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52" name="矩形 51"/>
          <p:cNvSpPr/>
          <p:nvPr/>
        </p:nvSpPr>
        <p:spPr>
          <a:xfrm rot="11407610" flipH="1" flipV="1">
            <a:off x="2408863" y="3216970"/>
            <a:ext cx="221218" cy="4668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53" name="矩形 52"/>
          <p:cNvSpPr/>
          <p:nvPr/>
        </p:nvSpPr>
        <p:spPr>
          <a:xfrm rot="11407610" flipH="1" flipV="1">
            <a:off x="2074689" y="4197279"/>
            <a:ext cx="130102" cy="4668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54" name="矩形 53"/>
          <p:cNvSpPr/>
          <p:nvPr/>
        </p:nvSpPr>
        <p:spPr>
          <a:xfrm rot="11407610" flipH="1" flipV="1">
            <a:off x="2031034" y="3595850"/>
            <a:ext cx="130102" cy="4668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55" name="矩形 54"/>
          <p:cNvSpPr/>
          <p:nvPr/>
        </p:nvSpPr>
        <p:spPr>
          <a:xfrm rot="11407610" flipH="1" flipV="1">
            <a:off x="1601234" y="5107809"/>
            <a:ext cx="130102" cy="4668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10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389467" y="338667"/>
            <a:ext cx="2780056" cy="882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Futura MdCn BT" panose="020B0506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Determination</a:t>
            </a:r>
            <a:r>
              <a:rPr lang="zh-TW" altLang="en-US" sz="2800" dirty="0" smtClean="0">
                <a:solidFill>
                  <a:schemeClr val="bg1">
                    <a:lumMod val="95000"/>
                  </a:schemeClr>
                </a:solidFill>
                <a:latin typeface="Futura MdCn BT" panose="020B0506020204030203" pitchFamily="34" charset="0"/>
                <a:cs typeface="Lato Thin" panose="020F0502020204030203" pitchFamily="34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Futura MdCn BT" panose="020B0506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O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Futura MdCn BT" panose="020B0506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f </a:t>
            </a:r>
          </a:p>
          <a:p>
            <a:pPr>
              <a:lnSpc>
                <a:spcPts val="2800"/>
              </a:lnSpc>
            </a:pP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Futura MdCn BT" panose="020B0506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          The </a:t>
            </a:r>
            <a:r>
              <a:rPr lang="en-US" altLang="zh-TW" sz="2800" b="1" dirty="0" smtClean="0">
                <a:solidFill>
                  <a:srgbClr val="C00000"/>
                </a:solidFill>
                <a:latin typeface="Futura MdCn BT" panose="020B0506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Option Price</a:t>
            </a:r>
          </a:p>
        </p:txBody>
      </p:sp>
      <p:cxnSp>
        <p:nvCxnSpPr>
          <p:cNvPr id="3" name="直線接點 2"/>
          <p:cNvCxnSpPr/>
          <p:nvPr/>
        </p:nvCxnSpPr>
        <p:spPr>
          <a:xfrm>
            <a:off x="632460" y="1253200"/>
            <a:ext cx="127254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群組 4"/>
          <p:cNvGrpSpPr/>
          <p:nvPr/>
        </p:nvGrpSpPr>
        <p:grpSpPr>
          <a:xfrm>
            <a:off x="1268730" y="1786813"/>
            <a:ext cx="4233374" cy="4145492"/>
            <a:chOff x="1248694" y="1744480"/>
            <a:chExt cx="4233374" cy="4145492"/>
          </a:xfrm>
        </p:grpSpPr>
        <p:sp>
          <p:nvSpPr>
            <p:cNvPr id="19" name="＞形箭號 18"/>
            <p:cNvSpPr/>
            <p:nvPr/>
          </p:nvSpPr>
          <p:spPr>
            <a:xfrm rot="5400000">
              <a:off x="1126789" y="1866388"/>
              <a:ext cx="1607477" cy="1363662"/>
            </a:xfrm>
            <a:prstGeom prst="chevron">
              <a:avLst>
                <a:gd name="adj" fmla="val 28890"/>
              </a:avLst>
            </a:prstGeom>
            <a:gradFill flip="none" rotWithShape="1">
              <a:gsLst>
                <a:gs pos="0">
                  <a:srgbClr val="A50021"/>
                </a:gs>
                <a:gs pos="100000">
                  <a:srgbClr val="C0000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＞形箭號 22"/>
            <p:cNvSpPr/>
            <p:nvPr/>
          </p:nvSpPr>
          <p:spPr>
            <a:xfrm rot="5400000">
              <a:off x="1126787" y="4404403"/>
              <a:ext cx="1607477" cy="1363662"/>
            </a:xfrm>
            <a:prstGeom prst="chevron">
              <a:avLst>
                <a:gd name="adj" fmla="val 28890"/>
              </a:avLst>
            </a:prstGeom>
            <a:gradFill>
              <a:gsLst>
                <a:gs pos="0">
                  <a:srgbClr val="002060"/>
                </a:gs>
                <a:gs pos="100000">
                  <a:schemeClr val="accent5">
                    <a:lumMod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5" name="群組 24"/>
            <p:cNvGrpSpPr/>
            <p:nvPr/>
          </p:nvGrpSpPr>
          <p:grpSpPr>
            <a:xfrm rot="5400000">
              <a:off x="1126786" y="3135396"/>
              <a:ext cx="1607477" cy="1363662"/>
              <a:chOff x="1853" y="2027502"/>
              <a:chExt cx="1987810" cy="1363662"/>
            </a:xfrm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10800000" scaled="1"/>
            </a:gradFill>
          </p:grpSpPr>
          <p:sp>
            <p:nvSpPr>
              <p:cNvPr id="26" name="＞形箭號 25"/>
              <p:cNvSpPr/>
              <p:nvPr/>
            </p:nvSpPr>
            <p:spPr>
              <a:xfrm>
                <a:off x="1853" y="2027502"/>
                <a:ext cx="1987810" cy="1363662"/>
              </a:xfrm>
              <a:prstGeom prst="chevron">
                <a:avLst>
                  <a:gd name="adj" fmla="val 28890"/>
                </a:avLst>
              </a:pr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7" name="＞形箭號 4"/>
              <p:cNvSpPr/>
              <p:nvPr/>
            </p:nvSpPr>
            <p:spPr>
              <a:xfrm>
                <a:off x="683684" y="2027502"/>
                <a:ext cx="624148" cy="136366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2009" tIns="24003" rIns="24003" bIns="24003" numCol="1" spcCol="1270" anchor="ctr" anchorCtr="0">
                <a:noAutofit/>
              </a:bodyPr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1800" kern="1200"/>
              </a:p>
            </p:txBody>
          </p:sp>
        </p:grpSp>
        <p:sp>
          <p:nvSpPr>
            <p:cNvPr id="4" name="文字方塊 3"/>
            <p:cNvSpPr txBox="1"/>
            <p:nvPr/>
          </p:nvSpPr>
          <p:spPr>
            <a:xfrm>
              <a:off x="1661059" y="2225053"/>
              <a:ext cx="5389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b="1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</a:rPr>
                <a:t>01</a:t>
              </a:r>
              <a:endParaRPr lang="zh-TW" altLang="en-US" b="1" dirty="0">
                <a:solidFill>
                  <a:schemeClr val="bg1">
                    <a:lumMod val="95000"/>
                  </a:schemeClr>
                </a:solidFill>
                <a:latin typeface="Futura LtCn BT" panose="020B0408020204030204" pitchFamily="34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661058" y="3494061"/>
              <a:ext cx="5389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b="1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</a:rPr>
                <a:t>02</a:t>
              </a:r>
              <a:endParaRPr lang="zh-TW" altLang="en-US" b="1" dirty="0">
                <a:solidFill>
                  <a:schemeClr val="bg1">
                    <a:lumMod val="95000"/>
                  </a:schemeClr>
                </a:solidFill>
                <a:latin typeface="Futura LtCn BT" panose="020B0408020204030204" pitchFamily="34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1661058" y="4763069"/>
              <a:ext cx="5389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b="1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</a:rPr>
                <a:t>03</a:t>
              </a:r>
              <a:endParaRPr lang="zh-TW" altLang="en-US" b="1" dirty="0">
                <a:solidFill>
                  <a:schemeClr val="bg1">
                    <a:lumMod val="95000"/>
                  </a:schemeClr>
                </a:solidFill>
                <a:latin typeface="Futura LtCn BT" panose="020B0408020204030204" pitchFamily="34" charset="0"/>
              </a:endParaRPr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2583518" y="2364002"/>
              <a:ext cx="2637132" cy="682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en-US" altLang="zh-TW" sz="2200" dirty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Law of Supply and Demand </a:t>
              </a:r>
            </a:p>
            <a:p>
              <a:pPr>
                <a:lnSpc>
                  <a:spcPts val="2300"/>
                </a:lnSpc>
              </a:pPr>
              <a:r>
                <a:rPr lang="en-US" altLang="zh-TW" sz="22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      </a:t>
              </a:r>
              <a:r>
                <a:rPr lang="en-US" altLang="zh-TW" sz="24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gives</a:t>
              </a:r>
              <a:r>
                <a:rPr lang="en-US" altLang="zh-TW" sz="22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 </a:t>
              </a:r>
              <a:r>
                <a:rPr lang="en-US" altLang="zh-TW" sz="2200" dirty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the </a:t>
              </a:r>
              <a:r>
                <a:rPr lang="en-US" altLang="zh-TW" sz="22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Equilibrium Price</a:t>
              </a:r>
              <a:endParaRPr lang="zh-TW" altLang="en-US" sz="2200" dirty="0">
                <a:solidFill>
                  <a:schemeClr val="bg1">
                    <a:lumMod val="95000"/>
                  </a:schemeClr>
                </a:solidFill>
                <a:latin typeface="Futura LtCn BT" panose="020B0408020204030204" pitchFamily="34" charset="0"/>
                <a:cs typeface="Lato Thin" panose="020F0502020204030203" pitchFamily="34" charset="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2583518" y="3589179"/>
              <a:ext cx="2767104" cy="682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en-US" altLang="zh-TW" sz="24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No Riskless Arbitrage </a:t>
              </a:r>
              <a:r>
                <a:rPr lang="en-US" altLang="zh-TW" sz="2400" dirty="0" err="1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Oppor</a:t>
              </a:r>
              <a:r>
                <a:rPr lang="en-US" altLang="zh-TW" sz="24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-</a:t>
              </a:r>
            </a:p>
            <a:p>
              <a:pPr>
                <a:lnSpc>
                  <a:spcPts val="2300"/>
                </a:lnSpc>
              </a:pPr>
              <a:r>
                <a:rPr lang="en-US" altLang="zh-TW" sz="24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     </a:t>
              </a:r>
              <a:r>
                <a:rPr lang="en-US" altLang="zh-TW" sz="2400" dirty="0" err="1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tunities</a:t>
              </a:r>
              <a:r>
                <a:rPr lang="en-US" altLang="zh-TW" sz="24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 exist </a:t>
              </a:r>
              <a:r>
                <a:rPr lang="en-US" altLang="zh-TW" sz="2400" dirty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in the market</a:t>
              </a:r>
              <a:endParaRPr lang="zh-TW" altLang="en-US" sz="2400" dirty="0">
                <a:solidFill>
                  <a:schemeClr val="bg1">
                    <a:lumMod val="95000"/>
                  </a:schemeClr>
                </a:solidFill>
                <a:latin typeface="Futura LtCn BT" panose="020B0408020204030204" pitchFamily="34" charset="0"/>
                <a:cs typeface="Lato Thin" panose="020F0502020204030203" pitchFamily="34" charset="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583518" y="4947735"/>
              <a:ext cx="28985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Efficient Market </a:t>
              </a:r>
              <a:r>
                <a:rPr lang="en-US" altLang="zh-TW" sz="24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Hypothesis </a:t>
              </a:r>
              <a:r>
                <a:rPr lang="en-US" altLang="zh-TW" sz="1400" dirty="0" smtClean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(EMH</a:t>
              </a:r>
              <a:r>
                <a:rPr lang="en-US" altLang="zh-TW" sz="1400" dirty="0">
                  <a:solidFill>
                    <a:schemeClr val="bg1">
                      <a:lumMod val="95000"/>
                    </a:schemeClr>
                  </a:solidFill>
                  <a:latin typeface="Futura LtCn BT" panose="020B0408020204030204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)</a:t>
              </a:r>
              <a:endParaRPr lang="zh-TW" altLang="en-US" sz="1400" dirty="0">
                <a:solidFill>
                  <a:schemeClr val="bg1">
                    <a:lumMod val="95000"/>
                  </a:schemeClr>
                </a:solidFill>
                <a:latin typeface="Futura LtCn BT" panose="020B0408020204030204" pitchFamily="34" charset="0"/>
                <a:cs typeface="Lato Thin" panose="020F0502020204030203" pitchFamily="34" charset="0"/>
              </a:endParaRPr>
            </a:p>
          </p:txBody>
        </p:sp>
      </p:grpSp>
      <p:sp useBgFill="1">
        <p:nvSpPr>
          <p:cNvPr id="6" name="橢圓 5"/>
          <p:cNvSpPr/>
          <p:nvPr/>
        </p:nvSpPr>
        <p:spPr>
          <a:xfrm>
            <a:off x="5411172" y="-4751021"/>
            <a:ext cx="10125776" cy="120084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78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3788" y="0"/>
            <a:ext cx="6994462" cy="6858000"/>
          </a:xfrm>
          <a:prstGeom prst="rect">
            <a:avLst/>
          </a:prstGeom>
          <a:solidFill>
            <a:schemeClr val="bg2">
              <a:lumMod val="10000"/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6" name="圓角矩形 5"/>
          <p:cNvSpPr/>
          <p:nvPr/>
        </p:nvSpPr>
        <p:spPr>
          <a:xfrm>
            <a:off x="543560" y="701040"/>
            <a:ext cx="2698749" cy="38985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 useBgFill="1">
        <p:nvSpPr>
          <p:cNvPr id="7" name="圓角矩形 6"/>
          <p:cNvSpPr/>
          <p:nvPr/>
        </p:nvSpPr>
        <p:spPr>
          <a:xfrm>
            <a:off x="3610854" y="1930399"/>
            <a:ext cx="2927105" cy="406400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543559" y="701040"/>
            <a:ext cx="2698750" cy="3898530"/>
          </a:xfrm>
          <a:prstGeom prst="roundRect">
            <a:avLst/>
          </a:prstGeom>
          <a:solidFill>
            <a:schemeClr val="bg2">
              <a:lumMod val="1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3610853" y="1930398"/>
            <a:ext cx="2927105" cy="4064001"/>
          </a:xfrm>
          <a:prstGeom prst="roundRect">
            <a:avLst/>
          </a:prstGeom>
          <a:solidFill>
            <a:schemeClr val="bg2">
              <a:lumMod val="1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34416" y="4599570"/>
            <a:ext cx="2517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1">
                    <a:lumMod val="95000"/>
                  </a:schemeClr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Fischer Black (1938-1995)</a:t>
            </a:r>
            <a:endParaRPr lang="zh-TW" altLang="en-US" sz="1600" dirty="0">
              <a:solidFill>
                <a:schemeClr val="bg1">
                  <a:lumMod val="95000"/>
                </a:schemeClr>
              </a:solidFill>
              <a:latin typeface="Lato Thin" panose="020F0502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973783" y="5994399"/>
            <a:ext cx="2201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1">
                    <a:lumMod val="95000"/>
                  </a:schemeClr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Myron Scholes (1941-)</a:t>
            </a:r>
            <a:endParaRPr lang="zh-TW" altLang="en-US" sz="1600" dirty="0">
              <a:solidFill>
                <a:schemeClr val="bg1">
                  <a:lumMod val="95000"/>
                </a:schemeClr>
              </a:solidFill>
              <a:latin typeface="Lato Thin" panose="020F0502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114873" y="482330"/>
            <a:ext cx="4541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chemeClr val="bg1">
                    <a:lumMod val="95000"/>
                  </a:schemeClr>
                </a:solidFill>
                <a:latin typeface="Futura MdCn BT" panose="020B0506020204030203" pitchFamily="34" charset="0"/>
              </a:rPr>
              <a:t>The </a:t>
            </a:r>
            <a:r>
              <a:rPr lang="en-US" altLang="zh-TW" sz="4000" dirty="0" smtClean="0">
                <a:solidFill>
                  <a:srgbClr val="C00000"/>
                </a:solidFill>
                <a:latin typeface="Futura MdCn BT" panose="020B0506020204030203" pitchFamily="34" charset="0"/>
              </a:rPr>
              <a:t>Black-Scholes</a:t>
            </a:r>
            <a:r>
              <a:rPr lang="en-US" altLang="zh-TW" sz="4000" dirty="0" smtClean="0">
                <a:solidFill>
                  <a:schemeClr val="bg1">
                    <a:lumMod val="95000"/>
                  </a:schemeClr>
                </a:solidFill>
                <a:latin typeface="Futura MdCn BT" panose="020B0506020204030203" pitchFamily="34" charset="0"/>
              </a:rPr>
              <a:t> Equation</a:t>
            </a:r>
            <a:endParaRPr lang="zh-TW" altLang="en-US" sz="4000" dirty="0">
              <a:solidFill>
                <a:schemeClr val="bg1">
                  <a:lumMod val="95000"/>
                </a:schemeClr>
              </a:solidFill>
              <a:latin typeface="Futura MdCn BT" panose="020B0506020204030203" pitchFamily="34" charset="0"/>
            </a:endParaRPr>
          </a:p>
        </p:txBody>
      </p:sp>
      <p:grpSp>
        <p:nvGrpSpPr>
          <p:cNvPr id="39" name="群組 38"/>
          <p:cNvGrpSpPr/>
          <p:nvPr/>
        </p:nvGrpSpPr>
        <p:grpSpPr>
          <a:xfrm>
            <a:off x="8083539" y="2146487"/>
            <a:ext cx="3886260" cy="3375391"/>
            <a:chOff x="8075919" y="1402079"/>
            <a:chExt cx="3886260" cy="3375391"/>
          </a:xfrm>
        </p:grpSpPr>
        <p:grpSp>
          <p:nvGrpSpPr>
            <p:cNvPr id="14" name="群組 13"/>
            <p:cNvGrpSpPr/>
            <p:nvPr/>
          </p:nvGrpSpPr>
          <p:grpSpPr>
            <a:xfrm>
              <a:off x="8075919" y="1402079"/>
              <a:ext cx="3426775" cy="461665"/>
              <a:chOff x="8075919" y="1402079"/>
              <a:chExt cx="3426775" cy="461665"/>
            </a:xfrm>
          </p:grpSpPr>
          <p:sp>
            <p:nvSpPr>
              <p:cNvPr id="12" name="橢圓 11"/>
              <p:cNvSpPr/>
              <p:nvPr/>
            </p:nvSpPr>
            <p:spPr>
              <a:xfrm>
                <a:off x="8075919" y="1586111"/>
                <a:ext cx="92208" cy="936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8168127" y="1402079"/>
                <a:ext cx="33345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chemeClr val="bg1">
                        <a:lumMod val="75000"/>
                      </a:schemeClr>
                    </a:solidFill>
                    <a:latin typeface="Futura LtCn BT" panose="020B0408020204030204" pitchFamily="34" charset="0"/>
                  </a:rPr>
                  <a:t>V: </a:t>
                </a:r>
                <a:r>
                  <a:rPr lang="en-US" altLang="zh-TW" sz="2400" dirty="0">
                    <a:solidFill>
                      <a:schemeClr val="bg1">
                        <a:lumMod val="75000"/>
                      </a:schemeClr>
                    </a:solidFill>
                    <a:latin typeface="Futura LtCn BT" panose="020B0408020204030204" pitchFamily="34" charset="0"/>
                  </a:rPr>
                  <a:t>the value of the option </a:t>
                </a:r>
                <a:r>
                  <a:rPr lang="en-US" altLang="zh-TW" sz="2400" dirty="0" smtClean="0">
                    <a:solidFill>
                      <a:schemeClr val="bg1">
                        <a:lumMod val="75000"/>
                      </a:schemeClr>
                    </a:solidFill>
                    <a:latin typeface="Futura LtCn BT" panose="020B0408020204030204" pitchFamily="34" charset="0"/>
                  </a:rPr>
                  <a:t>considered</a:t>
                </a:r>
                <a:endParaRPr lang="zh-TW" altLang="en-US" sz="2400" dirty="0">
                  <a:solidFill>
                    <a:schemeClr val="bg1">
                      <a:lumMod val="75000"/>
                    </a:schemeClr>
                  </a:solidFill>
                  <a:latin typeface="Futura LtCn BT" panose="020B0408020204030204" pitchFamily="34" charset="0"/>
                </a:endParaRPr>
              </a:p>
            </p:txBody>
          </p:sp>
        </p:grpSp>
        <p:grpSp>
          <p:nvGrpSpPr>
            <p:cNvPr id="15" name="群組 14"/>
            <p:cNvGrpSpPr/>
            <p:nvPr/>
          </p:nvGrpSpPr>
          <p:grpSpPr>
            <a:xfrm>
              <a:off x="8075919" y="1886624"/>
              <a:ext cx="2505048" cy="461665"/>
              <a:chOff x="8075919" y="1402079"/>
              <a:chExt cx="2505048" cy="461665"/>
            </a:xfrm>
          </p:grpSpPr>
          <p:sp>
            <p:nvSpPr>
              <p:cNvPr id="16" name="橢圓 15"/>
              <p:cNvSpPr/>
              <p:nvPr/>
            </p:nvSpPr>
            <p:spPr>
              <a:xfrm>
                <a:off x="8075919" y="1586111"/>
                <a:ext cx="92208" cy="936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8168127" y="1402079"/>
                <a:ext cx="24128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chemeClr val="bg1">
                        <a:lumMod val="75000"/>
                      </a:schemeClr>
                    </a:solidFill>
                    <a:latin typeface="Futura LtCn BT" panose="020B0408020204030204" pitchFamily="34" charset="0"/>
                  </a:rPr>
                  <a:t>S</a:t>
                </a:r>
                <a:r>
                  <a:rPr lang="en-US" altLang="zh-TW" sz="2400" baseline="-25000" dirty="0" smtClean="0">
                    <a:solidFill>
                      <a:schemeClr val="bg1">
                        <a:lumMod val="75000"/>
                      </a:schemeClr>
                    </a:solidFill>
                    <a:latin typeface="Futura LtCn BT" panose="020B0408020204030204" pitchFamily="34" charset="0"/>
                  </a:rPr>
                  <a:t>0</a:t>
                </a:r>
                <a:r>
                  <a:rPr lang="en-US" altLang="zh-TW" sz="2400" dirty="0" smtClean="0">
                    <a:solidFill>
                      <a:schemeClr val="bg1">
                        <a:lumMod val="75000"/>
                      </a:schemeClr>
                    </a:solidFill>
                    <a:latin typeface="Futura LtCn BT" panose="020B0408020204030204" pitchFamily="34" charset="0"/>
                  </a:rPr>
                  <a:t>: </a:t>
                </a:r>
                <a:r>
                  <a:rPr lang="en-US" altLang="zh-TW" sz="2400" dirty="0">
                    <a:solidFill>
                      <a:schemeClr val="bg1">
                        <a:lumMod val="75000"/>
                      </a:schemeClr>
                    </a:solidFill>
                    <a:latin typeface="Futura LtCn BT" panose="020B0408020204030204" pitchFamily="34" charset="0"/>
                  </a:rPr>
                  <a:t>the current stock price</a:t>
                </a:r>
                <a:endParaRPr lang="zh-TW" altLang="en-US" sz="2400" dirty="0">
                  <a:solidFill>
                    <a:schemeClr val="bg1">
                      <a:lumMod val="75000"/>
                    </a:schemeClr>
                  </a:solidFill>
                  <a:latin typeface="Futura LtCn BT" panose="020B0408020204030204" pitchFamily="34" charset="0"/>
                </a:endParaRPr>
              </a:p>
            </p:txBody>
          </p:sp>
        </p:grpSp>
        <p:grpSp>
          <p:nvGrpSpPr>
            <p:cNvPr id="18" name="群組 17"/>
            <p:cNvGrpSpPr/>
            <p:nvPr/>
          </p:nvGrpSpPr>
          <p:grpSpPr>
            <a:xfrm>
              <a:off x="8075919" y="2376119"/>
              <a:ext cx="3510131" cy="461665"/>
              <a:chOff x="8075919" y="1402079"/>
              <a:chExt cx="3510131" cy="461665"/>
            </a:xfrm>
          </p:grpSpPr>
          <p:sp>
            <p:nvSpPr>
              <p:cNvPr id="19" name="橢圓 18"/>
              <p:cNvSpPr/>
              <p:nvPr/>
            </p:nvSpPr>
            <p:spPr>
              <a:xfrm>
                <a:off x="8075919" y="1586111"/>
                <a:ext cx="92208" cy="936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8168127" y="1402079"/>
                <a:ext cx="34179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chemeClr val="bg1">
                        <a:lumMod val="75000"/>
                      </a:schemeClr>
                    </a:solidFill>
                    <a:latin typeface="Futura LtCn BT" panose="020B0408020204030204" pitchFamily="34" charset="0"/>
                  </a:rPr>
                  <a:t>K: the strike price or the exercise price</a:t>
                </a:r>
                <a:endParaRPr lang="zh-TW" altLang="en-US" sz="2400" dirty="0">
                  <a:solidFill>
                    <a:schemeClr val="bg1">
                      <a:lumMod val="75000"/>
                    </a:schemeClr>
                  </a:solidFill>
                  <a:latin typeface="Futura LtCn BT" panose="020B0408020204030204" pitchFamily="34" charset="0"/>
                </a:endParaRPr>
              </a:p>
            </p:txBody>
          </p:sp>
        </p:grpSp>
        <p:grpSp>
          <p:nvGrpSpPr>
            <p:cNvPr id="24" name="群組 23"/>
            <p:cNvGrpSpPr/>
            <p:nvPr/>
          </p:nvGrpSpPr>
          <p:grpSpPr>
            <a:xfrm>
              <a:off x="8075919" y="2860664"/>
              <a:ext cx="3886260" cy="461665"/>
              <a:chOff x="8075919" y="1402079"/>
              <a:chExt cx="3886260" cy="461665"/>
            </a:xfrm>
          </p:grpSpPr>
          <p:sp>
            <p:nvSpPr>
              <p:cNvPr id="25" name="橢圓 24"/>
              <p:cNvSpPr/>
              <p:nvPr/>
            </p:nvSpPr>
            <p:spPr>
              <a:xfrm>
                <a:off x="8075919" y="1586111"/>
                <a:ext cx="92208" cy="936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8168127" y="1402079"/>
                <a:ext cx="37940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chemeClr val="bg1">
                        <a:lumMod val="75000"/>
                      </a:schemeClr>
                    </a:solidFill>
                    <a:latin typeface="Futura LtCn BT" panose="020B0408020204030204" pitchFamily="34" charset="0"/>
                  </a:rPr>
                  <a:t>T: </a:t>
                </a:r>
                <a:r>
                  <a:rPr lang="en-US" altLang="zh-TW" sz="2400" dirty="0">
                    <a:solidFill>
                      <a:schemeClr val="bg1">
                        <a:lumMod val="75000"/>
                      </a:schemeClr>
                    </a:solidFill>
                    <a:latin typeface="Futura LtCn BT" panose="020B0408020204030204" pitchFamily="34" charset="0"/>
                  </a:rPr>
                  <a:t>the </a:t>
                </a:r>
                <a:r>
                  <a:rPr lang="en-US" altLang="zh-TW" sz="2400" dirty="0" smtClean="0">
                    <a:solidFill>
                      <a:schemeClr val="bg1">
                        <a:lumMod val="75000"/>
                      </a:schemeClr>
                    </a:solidFill>
                    <a:latin typeface="Futura LtCn BT" panose="020B0408020204030204" pitchFamily="34" charset="0"/>
                  </a:rPr>
                  <a:t>maturity time or the expiration time</a:t>
                </a:r>
                <a:endParaRPr lang="zh-TW" altLang="en-US" sz="2400" dirty="0">
                  <a:solidFill>
                    <a:schemeClr val="bg1">
                      <a:lumMod val="75000"/>
                    </a:schemeClr>
                  </a:solidFill>
                  <a:latin typeface="Futura LtCn BT" panose="020B0408020204030204" pitchFamily="34" charset="0"/>
                </a:endParaRPr>
              </a:p>
            </p:txBody>
          </p:sp>
        </p:grpSp>
        <p:grpSp>
          <p:nvGrpSpPr>
            <p:cNvPr id="27" name="群組 26"/>
            <p:cNvGrpSpPr/>
            <p:nvPr/>
          </p:nvGrpSpPr>
          <p:grpSpPr>
            <a:xfrm>
              <a:off x="8075919" y="4315805"/>
              <a:ext cx="2886563" cy="461665"/>
              <a:chOff x="8075919" y="1402079"/>
              <a:chExt cx="2886563" cy="461665"/>
            </a:xfrm>
          </p:grpSpPr>
          <p:sp>
            <p:nvSpPr>
              <p:cNvPr id="28" name="橢圓 27"/>
              <p:cNvSpPr/>
              <p:nvPr/>
            </p:nvSpPr>
            <p:spPr>
              <a:xfrm>
                <a:off x="8075919" y="1586111"/>
                <a:ext cx="92208" cy="936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文字方塊 28"/>
              <p:cNvSpPr txBox="1"/>
              <p:nvPr/>
            </p:nvSpPr>
            <p:spPr>
              <a:xfrm>
                <a:off x="8168127" y="1402079"/>
                <a:ext cx="27943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chemeClr val="bg1">
                        <a:lumMod val="75000"/>
                      </a:schemeClr>
                    </a:solidFill>
                    <a:latin typeface="Futura LtCn BT" panose="020B0408020204030204" pitchFamily="34" charset="0"/>
                  </a:rPr>
                  <a:t>q: the expected dividend yield</a:t>
                </a:r>
                <a:endParaRPr lang="zh-TW" altLang="en-US" sz="2400" dirty="0">
                  <a:solidFill>
                    <a:schemeClr val="bg1">
                      <a:lumMod val="75000"/>
                    </a:schemeClr>
                  </a:solidFill>
                  <a:latin typeface="Futura LtCn BT" panose="020B0408020204030204" pitchFamily="34" charset="0"/>
                </a:endParaRPr>
              </a:p>
            </p:txBody>
          </p:sp>
        </p:grpSp>
        <p:grpSp>
          <p:nvGrpSpPr>
            <p:cNvPr id="30" name="群組 29"/>
            <p:cNvGrpSpPr/>
            <p:nvPr/>
          </p:nvGrpSpPr>
          <p:grpSpPr>
            <a:xfrm>
              <a:off x="8075919" y="3345712"/>
              <a:ext cx="3266475" cy="461665"/>
              <a:chOff x="8075919" y="1402079"/>
              <a:chExt cx="3266475" cy="461665"/>
            </a:xfrm>
          </p:grpSpPr>
          <p:sp>
            <p:nvSpPr>
              <p:cNvPr id="31" name="橢圓 30"/>
              <p:cNvSpPr/>
              <p:nvPr/>
            </p:nvSpPr>
            <p:spPr>
              <a:xfrm>
                <a:off x="8075919" y="1586111"/>
                <a:ext cx="92208" cy="936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8168127" y="1402079"/>
                <a:ext cx="31742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zh-TW" sz="2400" dirty="0">
                    <a:solidFill>
                      <a:schemeClr val="bg1">
                        <a:lumMod val="75000"/>
                      </a:schemeClr>
                    </a:solidFill>
                    <a:latin typeface="Futura LtCn BT" panose="020B0408020204030204" pitchFamily="34" charset="0"/>
                  </a:rPr>
                  <a:t>σ</a:t>
                </a:r>
                <a:r>
                  <a:rPr lang="en-US" altLang="zh-TW" sz="2400" dirty="0" smtClean="0">
                    <a:solidFill>
                      <a:schemeClr val="bg1">
                        <a:lumMod val="75000"/>
                      </a:schemeClr>
                    </a:solidFill>
                    <a:latin typeface="Futura LtCn BT" panose="020B0408020204030204" pitchFamily="34" charset="0"/>
                  </a:rPr>
                  <a:t>: </a:t>
                </a:r>
                <a:r>
                  <a:rPr lang="en-US" altLang="zh-TW" sz="2400" dirty="0">
                    <a:solidFill>
                      <a:schemeClr val="bg1">
                        <a:lumMod val="75000"/>
                      </a:schemeClr>
                    </a:solidFill>
                    <a:latin typeface="Futura LtCn BT" panose="020B0408020204030204" pitchFamily="34" charset="0"/>
                  </a:rPr>
                  <a:t>the value of the option consider</a:t>
                </a:r>
                <a:endParaRPr lang="zh-TW" altLang="en-US" sz="2400" dirty="0">
                  <a:solidFill>
                    <a:schemeClr val="bg1">
                      <a:lumMod val="75000"/>
                    </a:schemeClr>
                  </a:solidFill>
                  <a:latin typeface="Futura LtCn BT" panose="020B0408020204030204" pitchFamily="34" charset="0"/>
                </a:endParaRPr>
              </a:p>
            </p:txBody>
          </p:sp>
        </p:grpSp>
        <p:grpSp>
          <p:nvGrpSpPr>
            <p:cNvPr id="33" name="群組 32"/>
            <p:cNvGrpSpPr/>
            <p:nvPr/>
          </p:nvGrpSpPr>
          <p:grpSpPr>
            <a:xfrm>
              <a:off x="8075919" y="3830759"/>
              <a:ext cx="2580390" cy="461665"/>
              <a:chOff x="8075919" y="1402079"/>
              <a:chExt cx="2580390" cy="461665"/>
            </a:xfrm>
          </p:grpSpPr>
          <p:sp>
            <p:nvSpPr>
              <p:cNvPr id="34" name="橢圓 33"/>
              <p:cNvSpPr/>
              <p:nvPr/>
            </p:nvSpPr>
            <p:spPr>
              <a:xfrm>
                <a:off x="8075919" y="1586111"/>
                <a:ext cx="92208" cy="936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文字方塊 34"/>
              <p:cNvSpPr txBox="1"/>
              <p:nvPr/>
            </p:nvSpPr>
            <p:spPr>
              <a:xfrm>
                <a:off x="8168127" y="1402079"/>
                <a:ext cx="24881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chemeClr val="bg1">
                        <a:lumMod val="75000"/>
                      </a:schemeClr>
                    </a:solidFill>
                    <a:latin typeface="Futura LtCn BT" panose="020B0408020204030204" pitchFamily="34" charset="0"/>
                  </a:rPr>
                  <a:t>r: </a:t>
                </a:r>
                <a:r>
                  <a:rPr lang="en-US" altLang="zh-TW" sz="2400" dirty="0">
                    <a:solidFill>
                      <a:schemeClr val="bg1">
                        <a:lumMod val="75000"/>
                      </a:schemeClr>
                    </a:solidFill>
                    <a:latin typeface="Futura LtCn BT" panose="020B0408020204030204" pitchFamily="34" charset="0"/>
                  </a:rPr>
                  <a:t>the </a:t>
                </a:r>
                <a:r>
                  <a:rPr lang="en-US" altLang="zh-TW" sz="2400" dirty="0" smtClean="0">
                    <a:solidFill>
                      <a:schemeClr val="bg1">
                        <a:lumMod val="75000"/>
                      </a:schemeClr>
                    </a:solidFill>
                    <a:latin typeface="Futura LtCn BT" panose="020B0408020204030204" pitchFamily="34" charset="0"/>
                  </a:rPr>
                  <a:t>risk-free interest rate</a:t>
                </a:r>
                <a:endParaRPr lang="zh-TW" altLang="en-US" sz="2400" dirty="0">
                  <a:solidFill>
                    <a:schemeClr val="bg1">
                      <a:lumMod val="75000"/>
                    </a:schemeClr>
                  </a:solidFill>
                  <a:latin typeface="Futura LtCn BT" panose="020B0408020204030204" pitchFamily="34" charset="0"/>
                </a:endParaRPr>
              </a:p>
            </p:txBody>
          </p:sp>
        </p:grpSp>
      </p:grpSp>
      <p:sp>
        <p:nvSpPr>
          <p:cNvPr id="36" name="文字方塊 35"/>
          <p:cNvSpPr txBox="1"/>
          <p:nvPr/>
        </p:nvSpPr>
        <p:spPr>
          <a:xfrm>
            <a:off x="7382787" y="5545258"/>
            <a:ext cx="4074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We seek to solve V(S, t; 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S</a:t>
            </a:r>
            <a:r>
              <a:rPr lang="en-US" altLang="zh-TW" sz="1600" baseline="-25000" dirty="0" smtClean="0">
                <a:solidFill>
                  <a:schemeClr val="bg1">
                    <a:lumMod val="85000"/>
                  </a:schemeClr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0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, 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K, T, σ, r, q) under some boundary 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conditions.</a:t>
            </a:r>
            <a:endParaRPr lang="zh-TW" altLang="en-US" dirty="0">
              <a:solidFill>
                <a:schemeClr val="bg1">
                  <a:lumMod val="85000"/>
                </a:schemeClr>
              </a:solidFill>
              <a:latin typeface="Lato Thin" panose="020F0502020204030203" pitchFamily="34" charset="0"/>
              <a:cs typeface="Lato Thin" panose="020F0502020204030203" pitchFamily="34" charset="0"/>
            </a:endParaRPr>
          </a:p>
        </p:txBody>
      </p:sp>
      <p:cxnSp>
        <p:nvCxnSpPr>
          <p:cNvPr id="37" name="直線接點 36"/>
          <p:cNvCxnSpPr/>
          <p:nvPr/>
        </p:nvCxnSpPr>
        <p:spPr>
          <a:xfrm>
            <a:off x="10761926" y="568619"/>
            <a:ext cx="0" cy="457556"/>
          </a:xfrm>
          <a:prstGeom prst="line">
            <a:avLst/>
          </a:prstGeom>
          <a:ln w="571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7082015" y="1340850"/>
                <a:ext cx="4612680" cy="6176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zh-TW" altLang="en-US" sz="20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TW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TW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TW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zh-TW" sz="20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0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0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20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0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0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zh-TW" sz="20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f>
                        <m:fPr>
                          <m:ctrlPr>
                            <a:rPr lang="en-US" altLang="zh-TW" sz="20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zh-TW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𝑟𝑉</m:t>
                      </m:r>
                      <m:r>
                        <a:rPr lang="en-US" altLang="zh-TW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015" y="1340850"/>
                <a:ext cx="4612680" cy="61767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96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005450" y="3075057"/>
            <a:ext cx="4181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solidFill>
                  <a:srgbClr val="A50021"/>
                </a:solidFill>
                <a:effectLst>
                  <a:reflection blurRad="50800" stA="12000" endPos="45000" dir="5400000" sy="-100000" algn="bl" rotWithShape="0"/>
                </a:effectLst>
                <a:latin typeface="Futura MdCn BT" panose="020B0506020204030203" pitchFamily="34" charset="0"/>
              </a:rPr>
              <a:t>DIMENSIONAL</a:t>
            </a:r>
            <a:r>
              <a:rPr lang="en-US" altLang="zh-TW" sz="4000" b="1" dirty="0" smtClean="0">
                <a:solidFill>
                  <a:schemeClr val="bg1">
                    <a:lumMod val="65000"/>
                  </a:schemeClr>
                </a:solidFill>
                <a:effectLst>
                  <a:reflection blurRad="50800" stA="12000" endPos="45000" dir="5400000" sy="-100000" algn="bl" rotWithShape="0"/>
                </a:effectLst>
                <a:latin typeface="Futura MdCn BT" panose="020B0506020204030203" pitchFamily="34" charset="0"/>
              </a:rPr>
              <a:t> ANALYSIS</a:t>
            </a:r>
            <a:endParaRPr lang="zh-TW" altLang="en-US" sz="4000" b="1" dirty="0">
              <a:solidFill>
                <a:schemeClr val="bg1">
                  <a:lumMod val="65000"/>
                </a:schemeClr>
              </a:solidFill>
              <a:effectLst>
                <a:reflection blurRad="50800" stA="12000" endPos="45000" dir="5400000" sy="-100000" algn="bl" rotWithShape="0"/>
              </a:effectLst>
              <a:latin typeface="Futura MdCn BT" panose="020B0506020204030203" pitchFamily="34" charset="0"/>
            </a:endParaRPr>
          </a:p>
        </p:txBody>
      </p:sp>
      <p:cxnSp>
        <p:nvCxnSpPr>
          <p:cNvPr id="7" name="直線接點 6"/>
          <p:cNvCxnSpPr/>
          <p:nvPr/>
        </p:nvCxnSpPr>
        <p:spPr>
          <a:xfrm flipV="1">
            <a:off x="4114800" y="3676650"/>
            <a:ext cx="2286000" cy="131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32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4854</TotalTime>
  <Words>382</Words>
  <Application>Microsoft Office PowerPoint</Application>
  <PresentationFormat>寬螢幕</PresentationFormat>
  <Paragraphs>170</Paragraphs>
  <Slides>32</Slides>
  <Notes>16</Notes>
  <HiddenSlides>0</HiddenSlides>
  <MMClips>1</MMClips>
  <ScaleCrop>false</ScaleCrop>
  <HeadingPairs>
    <vt:vector size="6" baseType="variant">
      <vt:variant>
        <vt:lpstr>使用字型</vt:lpstr>
      </vt:variant>
      <vt:variant>
        <vt:i4>19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52" baseType="lpstr">
      <vt:lpstr>Arial Unicode MS</vt:lpstr>
      <vt:lpstr>Source Han Sans Heavy</vt:lpstr>
      <vt:lpstr>Source Han Sans HW Regular</vt:lpstr>
      <vt:lpstr>Source Han Sans K Heavy</vt:lpstr>
      <vt:lpstr>Source Han Sans Light</vt:lpstr>
      <vt:lpstr>新細明體</vt:lpstr>
      <vt:lpstr>Arial</vt:lpstr>
      <vt:lpstr>Calibri</vt:lpstr>
      <vt:lpstr>Calibri Light</vt:lpstr>
      <vt:lpstr>Cambria Math</vt:lpstr>
      <vt:lpstr>Futura BdCn BT</vt:lpstr>
      <vt:lpstr>Futura LtCn BT</vt:lpstr>
      <vt:lpstr>Futura MdCn BT</vt:lpstr>
      <vt:lpstr>Lato</vt:lpstr>
      <vt:lpstr>Lato Hairline</vt:lpstr>
      <vt:lpstr>Lato Heavy</vt:lpstr>
      <vt:lpstr>Lato Light</vt:lpstr>
      <vt:lpstr>Lato Medium</vt:lpstr>
      <vt:lpstr>Lato Thin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232</cp:revision>
  <dcterms:created xsi:type="dcterms:W3CDTF">2018-01-05T09:06:47Z</dcterms:created>
  <dcterms:modified xsi:type="dcterms:W3CDTF">2018-01-09T17:58:15Z</dcterms:modified>
</cp:coreProperties>
</file>